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67"/>
    <p:restoredTop sz="94677"/>
  </p:normalViewPr>
  <p:slideViewPr>
    <p:cSldViewPr snapToGrid="0" snapToObjects="1">
      <p:cViewPr varScale="1">
        <p:scale>
          <a:sx n="204" d="100"/>
          <a:sy n="204" d="100"/>
        </p:scale>
        <p:origin x="232" y="3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E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A0E2EA-4EFC-FD45-8646-8B3AEEB60705}" type="datetimeFigureOut">
              <a:rPr lang="en-EG" smtClean="0"/>
              <a:t>15/06/2026</a:t>
            </a:fld>
            <a:endParaRPr lang="en-E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E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ED171B-093B-9D48-AC30-6C352D03267A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1606177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D171B-093B-9D48-AC30-6C352D03267A}" type="slidenum">
              <a:rPr lang="en-EG" smtClean="0"/>
              <a:t>1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080023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6/15/26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6/15/26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6/15/26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6/15/26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6/15/26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6/15/26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6/15/26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0A0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 rot="360000">
            <a:off x="8595360" y="-1371600"/>
            <a:ext cx="2926080" cy="9601200"/>
          </a:xfrm>
          <a:prstGeom prst="rect">
            <a:avLst/>
          </a:prstGeom>
          <a:solidFill>
            <a:srgbClr val="E6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 rot="360000">
            <a:off x="8275320" y="-1371600"/>
            <a:ext cx="54864" cy="9601200"/>
          </a:xfrm>
          <a:prstGeom prst="rect">
            <a:avLst/>
          </a:prstGeom>
          <a:solidFill>
            <a:srgbClr val="FF3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Picture 3" descr="geek_primary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240" y="731520"/>
            <a:ext cx="1376087" cy="105156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22960" y="2606040"/>
            <a:ext cx="7772400" cy="137845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98000"/>
              </a:lnSpc>
              <a:spcBef>
                <a:spcPts val="0"/>
              </a:spcBef>
              <a:spcAft>
                <a:spcPts val="400"/>
              </a:spcAft>
            </a:pPr>
            <a:r>
              <a:rPr sz="4400" b="1" i="0" dirty="0">
                <a:solidFill>
                  <a:srgbClr val="FEFEFE"/>
                </a:solidFill>
                <a:latin typeface="Hanson Bold"/>
              </a:rPr>
              <a:t>Smart solutions.</a:t>
            </a:r>
          </a:p>
          <a:p>
            <a:pPr algn="l">
              <a:lnSpc>
                <a:spcPct val="98000"/>
              </a:lnSpc>
              <a:spcBef>
                <a:spcPts val="0"/>
              </a:spcBef>
              <a:spcAft>
                <a:spcPts val="400"/>
              </a:spcAft>
            </a:pPr>
            <a:r>
              <a:rPr sz="4400" b="1" i="0" dirty="0">
                <a:solidFill>
                  <a:srgbClr val="E60000"/>
                </a:solidFill>
                <a:latin typeface="Hanson Bold"/>
              </a:rPr>
              <a:t>Simple living.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41248" y="4526280"/>
            <a:ext cx="7315200" cy="4572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500" b="0" i="0" spc="320">
                <a:solidFill>
                  <a:srgbClr val="FEFEFE"/>
                </a:solidFill>
                <a:latin typeface="Oswald"/>
              </a:rPr>
              <a:t>HOME AUTOMATION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41248" y="4892040"/>
            <a:ext cx="7315200" cy="4572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500" b="0" i="0" spc="160">
                <a:solidFill>
                  <a:srgbClr val="A8A8A8"/>
                </a:solidFill>
                <a:latin typeface="Oswald"/>
              </a:rPr>
              <a:t>Corporate Profile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41248" y="5989320"/>
            <a:ext cx="8229600" cy="3657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 i="0" spc="300">
                <a:solidFill>
                  <a:srgbClr val="A8A8A8"/>
                </a:solidFill>
                <a:latin typeface="Oswald"/>
              </a:rPr>
              <a:t>EST. 2015</a:t>
            </a:r>
            <a:r>
              <a:rPr sz="1100" b="0" i="0" spc="120">
                <a:solidFill>
                  <a:srgbClr val="6C6C6C"/>
                </a:solidFill>
                <a:latin typeface="Oswald"/>
              </a:rPr>
              <a:t>     ·     WHERE INTELLIGENCE MEETS COMFORT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7240" y="457200"/>
            <a:ext cx="822960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1" i="0" spc="80">
                <a:solidFill>
                  <a:srgbClr val="E60000"/>
                </a:solidFill>
                <a:latin typeface="Hanson Bold"/>
              </a:rPr>
              <a:t>02   </a:t>
            </a:r>
            <a:r>
              <a:rPr sz="1100" b="0" i="0" spc="240">
                <a:solidFill>
                  <a:srgbClr val="6C6C6C"/>
                </a:solidFill>
                <a:latin typeface="Oswald"/>
              </a:rPr>
              <a:t>SECURITY &amp; ACCESS</a:t>
            </a:r>
          </a:p>
        </p:txBody>
      </p:sp>
      <p:pic>
        <p:nvPicPr>
          <p:cNvPr id="3" name="Picture 2" descr="ic_cctv_ink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35640" y="411480"/>
            <a:ext cx="640080" cy="64008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49808" y="868680"/>
            <a:ext cx="10058400" cy="7315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2800" b="1" i="0">
                <a:solidFill>
                  <a:srgbClr val="0A0A0A"/>
                </a:solidFill>
                <a:latin typeface="Hanson Bold"/>
              </a:rPr>
              <a:t>Who’s at the door? </a:t>
            </a:r>
            <a:r>
              <a:rPr sz="2800" b="1" i="0">
                <a:solidFill>
                  <a:srgbClr val="E60000"/>
                </a:solidFill>
                <a:latin typeface="Hanson Bold"/>
              </a:rPr>
              <a:t>You always know.</a:t>
            </a:r>
          </a:p>
        </p:txBody>
      </p:sp>
      <p:sp>
        <p:nvSpPr>
          <p:cNvPr id="5" name="Rectangle 4"/>
          <p:cNvSpPr/>
          <p:nvPr/>
        </p:nvSpPr>
        <p:spPr>
          <a:xfrm>
            <a:off x="777240" y="1783080"/>
            <a:ext cx="5212080" cy="1965960"/>
          </a:xfrm>
          <a:prstGeom prst="rect">
            <a:avLst/>
          </a:prstGeom>
          <a:solidFill>
            <a:srgbClr val="FEFEF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777240" y="1783080"/>
            <a:ext cx="64008" cy="1965960"/>
          </a:xfrm>
          <a:prstGeom prst="rect">
            <a:avLst/>
          </a:prstGeom>
          <a:solidFill>
            <a:srgbClr val="E6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7" name="Picture 6" descr="ic_cctv_ink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271" y="2020824"/>
            <a:ext cx="420624" cy="42062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18488" y="2039112"/>
            <a:ext cx="4297680" cy="4572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450" b="1" i="0" spc="50">
                <a:solidFill>
                  <a:srgbClr val="0A0A0A"/>
                </a:solidFill>
                <a:latin typeface="Hanson Bold"/>
              </a:rPr>
              <a:t>CCTV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051560" y="2651760"/>
            <a:ext cx="606361" cy="384048"/>
          </a:xfrm>
          <a:prstGeom prst="roundRect">
            <a:avLst/>
          </a:prstGeom>
          <a:solidFill>
            <a:srgbClr val="FEFEFE"/>
          </a:solidFill>
          <a:ln w="9525">
            <a:solidFill>
              <a:srgbClr val="DDDDD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1051560" y="2651760"/>
            <a:ext cx="606361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50" b="0" i="0" spc="10">
                <a:solidFill>
                  <a:srgbClr val="0A0A0A"/>
                </a:solidFill>
                <a:latin typeface="Oswald"/>
              </a:rPr>
              <a:t>EZVIZ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776793" y="2651760"/>
            <a:ext cx="672769" cy="384048"/>
          </a:xfrm>
          <a:prstGeom prst="roundRect">
            <a:avLst/>
          </a:prstGeom>
          <a:solidFill>
            <a:srgbClr val="FEFEFE"/>
          </a:solidFill>
          <a:ln w="9525">
            <a:solidFill>
              <a:srgbClr val="DDDDD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1776793" y="2651760"/>
            <a:ext cx="672769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50" b="0" i="0" spc="10">
                <a:solidFill>
                  <a:srgbClr val="0A0A0A"/>
                </a:solidFill>
                <a:latin typeface="Oswald"/>
              </a:rPr>
              <a:t>D-Link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2568435" y="2651760"/>
            <a:ext cx="539953" cy="384048"/>
          </a:xfrm>
          <a:prstGeom prst="roundRect">
            <a:avLst/>
          </a:prstGeom>
          <a:solidFill>
            <a:srgbClr val="FEFEFE"/>
          </a:solidFill>
          <a:ln w="9525">
            <a:solidFill>
              <a:srgbClr val="DDDDD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2568435" y="2651760"/>
            <a:ext cx="539953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50" b="0" i="0" spc="10">
                <a:solidFill>
                  <a:srgbClr val="0A0A0A"/>
                </a:solidFill>
                <a:latin typeface="Oswald"/>
              </a:rPr>
              <a:t>Eufy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3227260" y="2651760"/>
            <a:ext cx="938403" cy="384048"/>
          </a:xfrm>
          <a:prstGeom prst="roundRect">
            <a:avLst/>
          </a:prstGeom>
          <a:solidFill>
            <a:srgbClr val="FEFEFE"/>
          </a:solidFill>
          <a:ln w="9525">
            <a:solidFill>
              <a:srgbClr val="DDDDD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3227260" y="2651760"/>
            <a:ext cx="938403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50" b="0" i="0" spc="10">
                <a:solidFill>
                  <a:srgbClr val="0A0A0A"/>
                </a:solidFill>
                <a:latin typeface="Oswald"/>
              </a:rPr>
              <a:t>HIK Vision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4284535" y="2651760"/>
            <a:ext cx="1270444" cy="384048"/>
          </a:xfrm>
          <a:prstGeom prst="roundRect">
            <a:avLst/>
          </a:prstGeom>
          <a:solidFill>
            <a:srgbClr val="FEFEFE"/>
          </a:solidFill>
          <a:ln w="9525">
            <a:solidFill>
              <a:srgbClr val="DDDDD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4284535" y="2651760"/>
            <a:ext cx="1270444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50" b="0" i="0" spc="10">
                <a:solidFill>
                  <a:srgbClr val="0A0A0A"/>
                </a:solidFill>
                <a:latin typeface="Oswald"/>
              </a:rPr>
              <a:t>Logitech Circle</a:t>
            </a:r>
          </a:p>
        </p:txBody>
      </p:sp>
      <p:sp>
        <p:nvSpPr>
          <p:cNvPr id="19" name="Rectangle 18"/>
          <p:cNvSpPr/>
          <p:nvPr/>
        </p:nvSpPr>
        <p:spPr>
          <a:xfrm>
            <a:off x="6080760" y="1783080"/>
            <a:ext cx="5394960" cy="1965960"/>
          </a:xfrm>
          <a:prstGeom prst="rect">
            <a:avLst/>
          </a:prstGeom>
          <a:solidFill>
            <a:srgbClr val="FEFEF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Rectangle 19"/>
          <p:cNvSpPr/>
          <p:nvPr/>
        </p:nvSpPr>
        <p:spPr>
          <a:xfrm>
            <a:off x="6080760" y="1783080"/>
            <a:ext cx="64008" cy="1965960"/>
          </a:xfrm>
          <a:prstGeom prst="rect">
            <a:avLst/>
          </a:prstGeom>
          <a:solidFill>
            <a:srgbClr val="E6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1" name="Picture 20" descr="ic_lock_ink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6792" y="2020824"/>
            <a:ext cx="420624" cy="420624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922008" y="2039112"/>
            <a:ext cx="4480560" cy="4572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450" b="1" i="0" spc="50">
                <a:solidFill>
                  <a:srgbClr val="0A0A0A"/>
                </a:solidFill>
                <a:latin typeface="Hanson Bold"/>
              </a:rPr>
              <a:t>DOOR LOCKS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6355080" y="2651760"/>
            <a:ext cx="539953" cy="384048"/>
          </a:xfrm>
          <a:prstGeom prst="roundRect">
            <a:avLst/>
          </a:prstGeom>
          <a:solidFill>
            <a:srgbClr val="FEFEFE"/>
          </a:solidFill>
          <a:ln w="9525">
            <a:solidFill>
              <a:srgbClr val="DDDDD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TextBox 23"/>
          <p:cNvSpPr txBox="1"/>
          <p:nvPr/>
        </p:nvSpPr>
        <p:spPr>
          <a:xfrm>
            <a:off x="6355080" y="2651760"/>
            <a:ext cx="539953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50" b="0" i="0" spc="10">
                <a:solidFill>
                  <a:srgbClr val="0A0A0A"/>
                </a:solidFill>
                <a:latin typeface="Oswald"/>
              </a:rPr>
              <a:t>Nuki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7013905" y="2651760"/>
            <a:ext cx="739178" cy="384048"/>
          </a:xfrm>
          <a:prstGeom prst="roundRect">
            <a:avLst/>
          </a:prstGeom>
          <a:solidFill>
            <a:srgbClr val="FEFEFE"/>
          </a:solidFill>
          <a:ln w="9525">
            <a:solidFill>
              <a:srgbClr val="DDDDD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TextBox 25"/>
          <p:cNvSpPr txBox="1"/>
          <p:nvPr/>
        </p:nvSpPr>
        <p:spPr>
          <a:xfrm>
            <a:off x="7013905" y="2651760"/>
            <a:ext cx="739178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50" b="0" i="0" spc="10">
                <a:solidFill>
                  <a:srgbClr val="0A0A0A"/>
                </a:solidFill>
                <a:latin typeface="Oswald"/>
              </a:rPr>
              <a:t>Schlage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7871955" y="2651760"/>
            <a:ext cx="539953" cy="384048"/>
          </a:xfrm>
          <a:prstGeom prst="roundRect">
            <a:avLst/>
          </a:prstGeom>
          <a:solidFill>
            <a:srgbClr val="FEFEFE"/>
          </a:solidFill>
          <a:ln w="9525">
            <a:solidFill>
              <a:srgbClr val="DDDDD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TextBox 27"/>
          <p:cNvSpPr txBox="1"/>
          <p:nvPr/>
        </p:nvSpPr>
        <p:spPr>
          <a:xfrm>
            <a:off x="7871955" y="2651760"/>
            <a:ext cx="539953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50" b="0" i="0" spc="10">
                <a:solidFill>
                  <a:srgbClr val="0A0A0A"/>
                </a:solidFill>
                <a:latin typeface="Oswald"/>
              </a:rPr>
              <a:t>Nest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8530780" y="2651760"/>
            <a:ext cx="539953" cy="384048"/>
          </a:xfrm>
          <a:prstGeom prst="roundRect">
            <a:avLst/>
          </a:prstGeom>
          <a:solidFill>
            <a:srgbClr val="FEFEFE"/>
          </a:solidFill>
          <a:ln w="9525">
            <a:solidFill>
              <a:srgbClr val="DDDDD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TextBox 29"/>
          <p:cNvSpPr txBox="1"/>
          <p:nvPr/>
        </p:nvSpPr>
        <p:spPr>
          <a:xfrm>
            <a:off x="8530780" y="2651760"/>
            <a:ext cx="539953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50" b="0" i="0" spc="10">
                <a:solidFill>
                  <a:srgbClr val="0A0A0A"/>
                </a:solidFill>
                <a:latin typeface="Oswald"/>
              </a:rPr>
              <a:t>Yale</a:t>
            </a:r>
          </a:p>
        </p:txBody>
      </p:sp>
      <p:sp>
        <p:nvSpPr>
          <p:cNvPr id="31" name="Rectangle 30"/>
          <p:cNvSpPr/>
          <p:nvPr/>
        </p:nvSpPr>
        <p:spPr>
          <a:xfrm>
            <a:off x="777240" y="3977639"/>
            <a:ext cx="5212080" cy="1965960"/>
          </a:xfrm>
          <a:prstGeom prst="rect">
            <a:avLst/>
          </a:prstGeom>
          <a:solidFill>
            <a:srgbClr val="FEFEF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Rectangle 31"/>
          <p:cNvSpPr/>
          <p:nvPr/>
        </p:nvSpPr>
        <p:spPr>
          <a:xfrm>
            <a:off x="777240" y="3977639"/>
            <a:ext cx="64008" cy="1965960"/>
          </a:xfrm>
          <a:prstGeom prst="rect">
            <a:avLst/>
          </a:prstGeom>
          <a:solidFill>
            <a:srgbClr val="E6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33" name="Picture 32" descr="ic_intercom_ink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3271" y="4215383"/>
            <a:ext cx="420624" cy="420624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1618488" y="4233672"/>
            <a:ext cx="4297680" cy="4572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450" b="1" i="0" spc="50">
                <a:solidFill>
                  <a:srgbClr val="0A0A0A"/>
                </a:solidFill>
                <a:latin typeface="Hanson Bold"/>
              </a:rPr>
              <a:t>DOORBELLS &amp; INTERCOM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1051560" y="4846320"/>
            <a:ext cx="539953" cy="384048"/>
          </a:xfrm>
          <a:prstGeom prst="roundRect">
            <a:avLst/>
          </a:prstGeom>
          <a:solidFill>
            <a:srgbClr val="FEFEFE"/>
          </a:solidFill>
          <a:ln w="9525">
            <a:solidFill>
              <a:srgbClr val="DDDDD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TextBox 35"/>
          <p:cNvSpPr txBox="1"/>
          <p:nvPr/>
        </p:nvSpPr>
        <p:spPr>
          <a:xfrm>
            <a:off x="1051560" y="4846320"/>
            <a:ext cx="539953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50" b="0" i="0" spc="10">
                <a:solidFill>
                  <a:srgbClr val="0A0A0A"/>
                </a:solidFill>
                <a:latin typeface="Oswald"/>
              </a:rPr>
              <a:t>Nest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1710385" y="4846320"/>
            <a:ext cx="539953" cy="384048"/>
          </a:xfrm>
          <a:prstGeom prst="roundRect">
            <a:avLst/>
          </a:prstGeom>
          <a:solidFill>
            <a:srgbClr val="FEFEFE"/>
          </a:solidFill>
          <a:ln w="9525">
            <a:solidFill>
              <a:srgbClr val="DDDDD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8" name="TextBox 37"/>
          <p:cNvSpPr txBox="1"/>
          <p:nvPr/>
        </p:nvSpPr>
        <p:spPr>
          <a:xfrm>
            <a:off x="1710385" y="4846320"/>
            <a:ext cx="539953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50" b="0" i="0" spc="10">
                <a:solidFill>
                  <a:srgbClr val="0A0A0A"/>
                </a:solidFill>
                <a:latin typeface="Oswald"/>
              </a:rPr>
              <a:t>Ring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369210" y="4846320"/>
            <a:ext cx="539953" cy="384048"/>
          </a:xfrm>
          <a:prstGeom prst="roundRect">
            <a:avLst/>
          </a:prstGeom>
          <a:solidFill>
            <a:srgbClr val="FEFEFE"/>
          </a:solidFill>
          <a:ln w="9525">
            <a:solidFill>
              <a:srgbClr val="DDDDD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0" name="TextBox 39"/>
          <p:cNvSpPr txBox="1"/>
          <p:nvPr/>
        </p:nvSpPr>
        <p:spPr>
          <a:xfrm>
            <a:off x="2369210" y="4846320"/>
            <a:ext cx="539953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50" b="0" i="0" spc="10">
                <a:solidFill>
                  <a:srgbClr val="0A0A0A"/>
                </a:solidFill>
                <a:latin typeface="Oswald"/>
              </a:rPr>
              <a:t>Arlo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3028035" y="4846320"/>
            <a:ext cx="938403" cy="384048"/>
          </a:xfrm>
          <a:prstGeom prst="roundRect">
            <a:avLst/>
          </a:prstGeom>
          <a:solidFill>
            <a:srgbClr val="FEFEFE"/>
          </a:solidFill>
          <a:ln w="9525">
            <a:solidFill>
              <a:srgbClr val="DDDDD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2" name="TextBox 41"/>
          <p:cNvSpPr txBox="1"/>
          <p:nvPr/>
        </p:nvSpPr>
        <p:spPr>
          <a:xfrm>
            <a:off x="3028035" y="4846320"/>
            <a:ext cx="938403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50" b="0" i="0" spc="10">
                <a:solidFill>
                  <a:srgbClr val="0A0A0A"/>
                </a:solidFill>
                <a:latin typeface="Oswald"/>
              </a:rPr>
              <a:t>HIK Vision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4085310" y="4846320"/>
            <a:ext cx="805586" cy="384048"/>
          </a:xfrm>
          <a:prstGeom prst="roundRect">
            <a:avLst/>
          </a:prstGeom>
          <a:solidFill>
            <a:srgbClr val="FEFEFE"/>
          </a:solidFill>
          <a:ln w="9525">
            <a:solidFill>
              <a:srgbClr val="DDDDD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4" name="TextBox 43"/>
          <p:cNvSpPr txBox="1"/>
          <p:nvPr/>
        </p:nvSpPr>
        <p:spPr>
          <a:xfrm>
            <a:off x="4085310" y="4846320"/>
            <a:ext cx="805586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50" b="0" i="0" spc="10">
                <a:solidFill>
                  <a:srgbClr val="0A0A0A"/>
                </a:solidFill>
                <a:latin typeface="Oswald"/>
              </a:rPr>
              <a:t>Logitech</a:t>
            </a:r>
          </a:p>
        </p:txBody>
      </p:sp>
      <p:sp>
        <p:nvSpPr>
          <p:cNvPr id="45" name="Rectangle 44"/>
          <p:cNvSpPr/>
          <p:nvPr/>
        </p:nvSpPr>
        <p:spPr>
          <a:xfrm>
            <a:off x="6080760" y="3977639"/>
            <a:ext cx="5394960" cy="1965960"/>
          </a:xfrm>
          <a:prstGeom prst="rect">
            <a:avLst/>
          </a:prstGeom>
          <a:solidFill>
            <a:srgbClr val="FEFEF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6" name="Rectangle 45"/>
          <p:cNvSpPr/>
          <p:nvPr/>
        </p:nvSpPr>
        <p:spPr>
          <a:xfrm>
            <a:off x="6080760" y="3977639"/>
            <a:ext cx="64008" cy="1965960"/>
          </a:xfrm>
          <a:prstGeom prst="rect">
            <a:avLst/>
          </a:prstGeom>
          <a:solidFill>
            <a:srgbClr val="E6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7" name="Picture 46" descr="ic_garage_ink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36792" y="4215383"/>
            <a:ext cx="420624" cy="420624"/>
          </a:xfrm>
          <a:prstGeom prst="rect">
            <a:avLst/>
          </a:prstGeom>
        </p:spPr>
      </p:pic>
      <p:sp>
        <p:nvSpPr>
          <p:cNvPr id="48" name="TextBox 47"/>
          <p:cNvSpPr txBox="1"/>
          <p:nvPr/>
        </p:nvSpPr>
        <p:spPr>
          <a:xfrm>
            <a:off x="6922008" y="4233672"/>
            <a:ext cx="4480560" cy="4572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450" b="1" i="0" spc="50">
                <a:solidFill>
                  <a:srgbClr val="0A0A0A"/>
                </a:solidFill>
                <a:latin typeface="Hanson Bold"/>
              </a:rPr>
              <a:t>GARAGE GATES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355080" y="4846320"/>
            <a:ext cx="606361" cy="384048"/>
          </a:xfrm>
          <a:prstGeom prst="roundRect">
            <a:avLst/>
          </a:prstGeom>
          <a:solidFill>
            <a:srgbClr val="FEFEFE"/>
          </a:solidFill>
          <a:ln w="9525">
            <a:solidFill>
              <a:srgbClr val="DDDDD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0" name="TextBox 49"/>
          <p:cNvSpPr txBox="1"/>
          <p:nvPr/>
        </p:nvSpPr>
        <p:spPr>
          <a:xfrm>
            <a:off x="6355080" y="4846320"/>
            <a:ext cx="606361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50" b="0" i="0" spc="10">
                <a:solidFill>
                  <a:srgbClr val="0A0A0A"/>
                </a:solidFill>
                <a:latin typeface="Oswald"/>
              </a:rPr>
              <a:t>Somfy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7080313" y="4846320"/>
            <a:ext cx="938403" cy="384048"/>
          </a:xfrm>
          <a:prstGeom prst="roundRect">
            <a:avLst/>
          </a:prstGeom>
          <a:solidFill>
            <a:srgbClr val="FEFEFE"/>
          </a:solidFill>
          <a:ln w="9525">
            <a:solidFill>
              <a:srgbClr val="DDDDD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2" name="TextBox 51"/>
          <p:cNvSpPr txBox="1"/>
          <p:nvPr/>
        </p:nvSpPr>
        <p:spPr>
          <a:xfrm>
            <a:off x="7080313" y="4846320"/>
            <a:ext cx="938403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50" b="0" i="0" spc="10">
                <a:solidFill>
                  <a:srgbClr val="0A0A0A"/>
                </a:solidFill>
                <a:latin typeface="Oswald"/>
              </a:rPr>
              <a:t>Communello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548640" y="6400800"/>
            <a:ext cx="640080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800" b="1" i="0" spc="120">
                <a:solidFill>
                  <a:srgbClr val="A8A8A8"/>
                </a:solidFill>
                <a:latin typeface="Hanson Bold"/>
              </a:rPr>
              <a:t>GEEK SOLUTIONS</a:t>
            </a:r>
            <a:r>
              <a:rPr sz="800" b="0" i="0" spc="40">
                <a:solidFill>
                  <a:srgbClr val="A8A8A8"/>
                </a:solidFill>
                <a:latin typeface="Oswald"/>
              </a:rPr>
              <a:t>   ·   Where intelligence meets comfort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11277295" y="6400800"/>
            <a:ext cx="64008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00" b="0" i="0" spc="60">
                <a:solidFill>
                  <a:srgbClr val="6C6C6C"/>
                </a:solidFill>
                <a:latin typeface="Oswald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452360" y="0"/>
            <a:ext cx="4739335" cy="6858000"/>
          </a:xfrm>
          <a:prstGeom prst="rect">
            <a:avLst/>
          </a:prstGeom>
          <a:solidFill>
            <a:srgbClr val="0A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3" name="Picture 2" descr="geek_primar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8120" y="640080"/>
            <a:ext cx="933346" cy="71323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77240" y="457200"/>
            <a:ext cx="822960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1" i="0" spc="80">
                <a:solidFill>
                  <a:srgbClr val="E60000"/>
                </a:solidFill>
                <a:latin typeface="Hanson Bold"/>
              </a:rPr>
              <a:t>02   </a:t>
            </a:r>
            <a:r>
              <a:rPr sz="1100" b="0" i="0" spc="240">
                <a:solidFill>
                  <a:srgbClr val="6C6C6C"/>
                </a:solidFill>
                <a:latin typeface="Oswald"/>
              </a:rPr>
              <a:t>EVERYDAY LIVING &amp; OUTDOORS</a:t>
            </a:r>
          </a:p>
        </p:txBody>
      </p:sp>
      <p:pic>
        <p:nvPicPr>
          <p:cNvPr id="5" name="Picture 4" descr="ic_robot_ink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3680" y="411480"/>
            <a:ext cx="603504" cy="60350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49808" y="868680"/>
            <a:ext cx="6400800" cy="7315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2800" b="1" i="0">
                <a:solidFill>
                  <a:srgbClr val="0A0A0A"/>
                </a:solidFill>
                <a:latin typeface="Hanson Bold"/>
              </a:rPr>
              <a:t>The chores that </a:t>
            </a:r>
            <a:r>
              <a:rPr sz="2800" b="1" i="0">
                <a:solidFill>
                  <a:srgbClr val="E60000"/>
                </a:solidFill>
                <a:latin typeface="Hanson Bold"/>
              </a:rPr>
              <a:t>do themselves.</a:t>
            </a:r>
          </a:p>
        </p:txBody>
      </p:sp>
      <p:pic>
        <p:nvPicPr>
          <p:cNvPr id="7" name="Picture 6" descr="ic_robot_ink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240" y="1874519"/>
            <a:ext cx="548640" cy="54864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08760" y="1856231"/>
            <a:ext cx="5486400" cy="4572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500" b="1" i="0" spc="60">
                <a:solidFill>
                  <a:srgbClr val="0A0A0A"/>
                </a:solidFill>
                <a:latin typeface="Hanson Bold"/>
              </a:rPr>
              <a:t>ROBOT CLEANERS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08760" y="2258568"/>
            <a:ext cx="5394960" cy="54864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0" i="0">
                <a:solidFill>
                  <a:srgbClr val="6C6C6C"/>
                </a:solidFill>
                <a:latin typeface="Oswald"/>
              </a:rPr>
              <a:t>Scheduled, room-aware vacuuming that runs while you’re out.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508760" y="2743200"/>
            <a:ext cx="672769" cy="384048"/>
          </a:xfrm>
          <a:prstGeom prst="roundRect">
            <a:avLst/>
          </a:prstGeom>
          <a:solidFill>
            <a:srgbClr val="FEFEFE"/>
          </a:solidFill>
          <a:ln w="9525">
            <a:solidFill>
              <a:srgbClr val="DDDDD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1508760" y="2743200"/>
            <a:ext cx="672769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50" b="0" i="0" spc="10">
                <a:solidFill>
                  <a:srgbClr val="0A0A0A"/>
                </a:solidFill>
                <a:latin typeface="Oswald"/>
              </a:rPr>
              <a:t>Roomba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2300401" y="2743200"/>
            <a:ext cx="539953" cy="384048"/>
          </a:xfrm>
          <a:prstGeom prst="roundRect">
            <a:avLst/>
          </a:prstGeom>
          <a:solidFill>
            <a:srgbClr val="FEFEFE"/>
          </a:solidFill>
          <a:ln w="9525">
            <a:solidFill>
              <a:srgbClr val="DDDDD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2300401" y="2743200"/>
            <a:ext cx="539953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50" b="0" i="0" spc="10">
                <a:solidFill>
                  <a:srgbClr val="0A0A0A"/>
                </a:solidFill>
                <a:latin typeface="Oswald"/>
              </a:rPr>
              <a:t>Eufy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959226" y="2743200"/>
            <a:ext cx="606361" cy="384048"/>
          </a:xfrm>
          <a:prstGeom prst="roundRect">
            <a:avLst/>
          </a:prstGeom>
          <a:solidFill>
            <a:srgbClr val="FEFEFE"/>
          </a:solidFill>
          <a:ln w="9525">
            <a:solidFill>
              <a:srgbClr val="DDDDD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2959226" y="2743200"/>
            <a:ext cx="606361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50" b="0" i="0" spc="10">
                <a:solidFill>
                  <a:srgbClr val="0A0A0A"/>
                </a:solidFill>
                <a:latin typeface="Oswald"/>
              </a:rPr>
              <a:t>Dyson</a:t>
            </a:r>
          </a:p>
        </p:txBody>
      </p:sp>
      <p:pic>
        <p:nvPicPr>
          <p:cNvPr id="16" name="Picture 15" descr="ic_sprinkler_ink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240" y="3520440"/>
            <a:ext cx="548640" cy="54864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508760" y="3502152"/>
            <a:ext cx="5486400" cy="4572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500" b="1" i="0" spc="60">
                <a:solidFill>
                  <a:srgbClr val="0A0A0A"/>
                </a:solidFill>
                <a:latin typeface="Hanson Bold"/>
              </a:rPr>
              <a:t>IRRIGATION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508760" y="3904488"/>
            <a:ext cx="5394960" cy="54864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0" i="0">
                <a:solidFill>
                  <a:srgbClr val="6C6C6C"/>
                </a:solidFill>
                <a:latin typeface="Oswald"/>
              </a:rPr>
              <a:t>Gardens watered on schedule and by the weather — never wasted.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1508760" y="4389120"/>
            <a:ext cx="672769" cy="384048"/>
          </a:xfrm>
          <a:prstGeom prst="roundRect">
            <a:avLst/>
          </a:prstGeom>
          <a:solidFill>
            <a:srgbClr val="FEFEFE"/>
          </a:solidFill>
          <a:ln w="9525">
            <a:solidFill>
              <a:srgbClr val="DDDDD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TextBox 19"/>
          <p:cNvSpPr txBox="1"/>
          <p:nvPr/>
        </p:nvSpPr>
        <p:spPr>
          <a:xfrm>
            <a:off x="1508760" y="4389120"/>
            <a:ext cx="672769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50" b="0" i="0" spc="10">
                <a:solidFill>
                  <a:srgbClr val="0A0A0A"/>
                </a:solidFill>
                <a:latin typeface="Oswald"/>
              </a:rPr>
              <a:t>Hunter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2300401" y="4389120"/>
            <a:ext cx="805586" cy="384048"/>
          </a:xfrm>
          <a:prstGeom prst="roundRect">
            <a:avLst/>
          </a:prstGeom>
          <a:solidFill>
            <a:srgbClr val="FEFEFE"/>
          </a:solidFill>
          <a:ln w="9525">
            <a:solidFill>
              <a:srgbClr val="DDDDD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TextBox 21"/>
          <p:cNvSpPr txBox="1"/>
          <p:nvPr/>
        </p:nvSpPr>
        <p:spPr>
          <a:xfrm>
            <a:off x="2300401" y="4389120"/>
            <a:ext cx="805586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50" b="0" i="0" spc="10">
                <a:solidFill>
                  <a:srgbClr val="0A0A0A"/>
                </a:solidFill>
                <a:latin typeface="Oswald"/>
              </a:rPr>
              <a:t>RainBird</a:t>
            </a:r>
          </a:p>
        </p:txBody>
      </p:sp>
      <p:pic>
        <p:nvPicPr>
          <p:cNvPr id="23" name="Picture 22" descr="ic_controller_ink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7240" y="5166360"/>
            <a:ext cx="548640" cy="54864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508760" y="5148072"/>
            <a:ext cx="5486400" cy="4572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500" b="1" i="0" spc="60">
                <a:solidFill>
                  <a:srgbClr val="0A0A0A"/>
                </a:solidFill>
                <a:latin typeface="Hanson Bold"/>
              </a:rPr>
              <a:t>GAME ROOMS &amp; LEISURE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508760" y="5550408"/>
            <a:ext cx="5394960" cy="54864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0" i="0">
                <a:solidFill>
                  <a:srgbClr val="6C6C6C"/>
                </a:solidFill>
                <a:latin typeface="Oswald"/>
              </a:rPr>
              <a:t>Consoles, audio and lighting tied into one scene for fun.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1508760" y="6035040"/>
            <a:ext cx="1004811" cy="384048"/>
          </a:xfrm>
          <a:prstGeom prst="roundRect">
            <a:avLst/>
          </a:prstGeom>
          <a:solidFill>
            <a:srgbClr val="FEFEFE"/>
          </a:solidFill>
          <a:ln w="9525">
            <a:solidFill>
              <a:srgbClr val="DDDDD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TextBox 26"/>
          <p:cNvSpPr txBox="1"/>
          <p:nvPr/>
        </p:nvSpPr>
        <p:spPr>
          <a:xfrm>
            <a:off x="1508760" y="6035040"/>
            <a:ext cx="1004811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50" b="0" i="0" spc="10">
                <a:solidFill>
                  <a:srgbClr val="0A0A0A"/>
                </a:solidFill>
                <a:latin typeface="Oswald"/>
              </a:rPr>
              <a:t>PlayStation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2632443" y="6035040"/>
            <a:ext cx="539953" cy="384048"/>
          </a:xfrm>
          <a:prstGeom prst="roundRect">
            <a:avLst/>
          </a:prstGeom>
          <a:solidFill>
            <a:srgbClr val="FEFEFE"/>
          </a:solidFill>
          <a:ln w="9525">
            <a:solidFill>
              <a:srgbClr val="DDDDD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2632443" y="6035040"/>
            <a:ext cx="539953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50" b="0" i="0" spc="10">
                <a:solidFill>
                  <a:srgbClr val="0A0A0A"/>
                </a:solidFill>
                <a:latin typeface="Oswald"/>
              </a:rPr>
              <a:t>Xbox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3291268" y="6035040"/>
            <a:ext cx="672769" cy="384048"/>
          </a:xfrm>
          <a:prstGeom prst="roundRect">
            <a:avLst/>
          </a:prstGeom>
          <a:solidFill>
            <a:srgbClr val="FEFEFE"/>
          </a:solidFill>
          <a:ln w="9525">
            <a:solidFill>
              <a:srgbClr val="DDDDD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3291268" y="6035040"/>
            <a:ext cx="672769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50" b="0" i="0" spc="10">
                <a:solidFill>
                  <a:srgbClr val="0A0A0A"/>
                </a:solidFill>
                <a:latin typeface="Oswald"/>
              </a:rPr>
              <a:t>Switch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818120" y="2148840"/>
            <a:ext cx="3657600" cy="32004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8000"/>
              </a:lnSpc>
              <a:spcBef>
                <a:spcPts val="0"/>
              </a:spcBef>
              <a:spcAft>
                <a:spcPts val="400"/>
              </a:spcAft>
            </a:pPr>
            <a:r>
              <a:rPr sz="1800" b="1" i="0">
                <a:solidFill>
                  <a:srgbClr val="FEFEFE"/>
                </a:solidFill>
                <a:latin typeface="Hanson Bold"/>
              </a:rPr>
              <a:t>Automation isn’t only screens and security.</a:t>
            </a:r>
          </a:p>
          <a:p>
            <a:pPr algn="l">
              <a:lnSpc>
                <a:spcPct val="118000"/>
              </a:lnSpc>
              <a:spcBef>
                <a:spcPts val="0"/>
              </a:spcBef>
              <a:spcAft>
                <a:spcPts val="400"/>
              </a:spcAft>
            </a:pPr>
            <a:endParaRPr sz="1800" b="1" i="0">
              <a:solidFill>
                <a:srgbClr val="FEFEFE"/>
              </a:solidFill>
              <a:latin typeface="Hanson Bold"/>
            </a:endParaRPr>
          </a:p>
          <a:p>
            <a:pPr algn="l">
              <a:lnSpc>
                <a:spcPct val="118000"/>
              </a:lnSpc>
              <a:spcBef>
                <a:spcPts val="0"/>
              </a:spcBef>
              <a:spcAft>
                <a:spcPts val="400"/>
              </a:spcAft>
            </a:pPr>
            <a:r>
              <a:rPr sz="1400" b="0" i="0">
                <a:solidFill>
                  <a:srgbClr val="A8A8A8"/>
                </a:solidFill>
                <a:latin typeface="Oswald"/>
              </a:rPr>
              <a:t>It’s the small, repetitive things quietly handled — so the home gives time back instead of taking it.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1277295" y="6400800"/>
            <a:ext cx="64008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00" b="0" i="0" spc="60">
                <a:solidFill>
                  <a:srgbClr val="6C6C6C"/>
                </a:solidFill>
                <a:latin typeface="Oswald"/>
              </a:rPr>
              <a:t>11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0A0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7240" y="502920"/>
            <a:ext cx="822960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1" i="0" spc="80">
                <a:solidFill>
                  <a:srgbClr val="FF3333"/>
                </a:solidFill>
                <a:latin typeface="Hanson Bold"/>
              </a:rPr>
              <a:t>02   </a:t>
            </a:r>
            <a:r>
              <a:rPr sz="1100" b="0" i="0" spc="240">
                <a:solidFill>
                  <a:srgbClr val="6C6C6C"/>
                </a:solidFill>
                <a:latin typeface="Oswald"/>
              </a:rPr>
              <a:t>CENTRALIZED CONTROL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49808" y="914400"/>
            <a:ext cx="10789920" cy="7315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2800" b="1" i="0">
                <a:solidFill>
                  <a:srgbClr val="FEFEFE"/>
                </a:solidFill>
                <a:latin typeface="Hanson Bold"/>
              </a:rPr>
              <a:t>One hub, or many — </a:t>
            </a:r>
            <a:r>
              <a:rPr sz="2800" b="1" i="0">
                <a:solidFill>
                  <a:srgbClr val="E60000"/>
                </a:solidFill>
                <a:latin typeface="Hanson Bold"/>
              </a:rPr>
              <a:t>your call.</a:t>
            </a:r>
          </a:p>
        </p:txBody>
      </p:sp>
      <p:sp>
        <p:nvSpPr>
          <p:cNvPr id="4" name="Rectangle 3"/>
          <p:cNvSpPr/>
          <p:nvPr/>
        </p:nvSpPr>
        <p:spPr>
          <a:xfrm>
            <a:off x="777240" y="1828800"/>
            <a:ext cx="5074920" cy="4069080"/>
          </a:xfrm>
          <a:prstGeom prst="rect">
            <a:avLst/>
          </a:prstGeom>
          <a:solidFill>
            <a:srgbClr val="16161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" name="Picture 4" descr="photo_app.jpg"/>
          <p:cNvPicPr>
            <a:picLocks noChangeAspect="1"/>
          </p:cNvPicPr>
          <p:nvPr/>
        </p:nvPicPr>
        <p:blipFill>
          <a:blip r:embed="rId2"/>
          <a:srcRect l="9600" r="9600"/>
          <a:stretch>
            <a:fillRect/>
          </a:stretch>
        </p:blipFill>
        <p:spPr>
          <a:xfrm>
            <a:off x="868680" y="1920240"/>
            <a:ext cx="4892040" cy="3886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77240" y="5989320"/>
            <a:ext cx="5120640" cy="32004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950" b="0" i="0" spc="140">
                <a:solidFill>
                  <a:srgbClr val="A8A8A8"/>
                </a:solidFill>
                <a:latin typeface="Oswald"/>
              </a:rPr>
              <a:t>ONE HOME · ONE GLANCE · TOTAL CONTROL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72200" y="1828800"/>
            <a:ext cx="5349240" cy="13716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8000"/>
              </a:lnSpc>
              <a:spcBef>
                <a:spcPts val="0"/>
              </a:spcBef>
              <a:spcAft>
                <a:spcPts val="400"/>
              </a:spcAft>
            </a:pPr>
            <a:r>
              <a:rPr sz="1400" b="0" i="0">
                <a:solidFill>
                  <a:srgbClr val="DDDDDD"/>
                </a:solidFill>
                <a:latin typeface="Oswald"/>
              </a:rPr>
              <a:t>We centralize every element of your smart home into the platform you already love — a single preferred hub, or several working together. </a:t>
            </a:r>
            <a:r>
              <a:rPr sz="1400" b="0" i="1">
                <a:solidFill>
                  <a:srgbClr val="FF3333"/>
                </a:solidFill>
                <a:latin typeface="Oswald"/>
              </a:rPr>
              <a:t>Convenience at a glance.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172200" y="3520440"/>
            <a:ext cx="5349240" cy="3657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1" i="0" spc="40">
                <a:solidFill>
                  <a:srgbClr val="FEFEFE"/>
                </a:solidFill>
                <a:latin typeface="Hanson Bold"/>
              </a:rPr>
              <a:t>CENTRALIZE INTO YOUR PREFERRED HUB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172200" y="3977639"/>
            <a:ext cx="970026" cy="384048"/>
          </a:xfrm>
          <a:prstGeom prst="roundRect">
            <a:avLst/>
          </a:prstGeom>
          <a:solidFill>
            <a:srgbClr val="161616"/>
          </a:solidFill>
          <a:ln w="9525">
            <a:solidFill>
              <a:srgbClr val="33333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6172200" y="3977639"/>
            <a:ext cx="970026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 i="0" spc="10">
                <a:solidFill>
                  <a:srgbClr val="FEFEFE"/>
                </a:solidFill>
                <a:latin typeface="Oswald"/>
              </a:rPr>
              <a:t>Apple Home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261098" y="3977639"/>
            <a:ext cx="1039596" cy="384048"/>
          </a:xfrm>
          <a:prstGeom prst="roundRect">
            <a:avLst/>
          </a:prstGeom>
          <a:solidFill>
            <a:srgbClr val="161616"/>
          </a:solidFill>
          <a:ln w="9525">
            <a:solidFill>
              <a:srgbClr val="33333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7261098" y="3977639"/>
            <a:ext cx="1039596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 i="0" spc="10">
                <a:solidFill>
                  <a:srgbClr val="FEFEFE"/>
                </a:solidFill>
                <a:latin typeface="Oswald"/>
              </a:rPr>
              <a:t>Google Home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419566" y="3977639"/>
            <a:ext cx="1109167" cy="384048"/>
          </a:xfrm>
          <a:prstGeom prst="roundRect">
            <a:avLst/>
          </a:prstGeom>
          <a:solidFill>
            <a:srgbClr val="161616"/>
          </a:solidFill>
          <a:ln w="9525">
            <a:solidFill>
              <a:srgbClr val="33333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8419566" y="3977639"/>
            <a:ext cx="1109167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 i="0" spc="10">
                <a:solidFill>
                  <a:srgbClr val="FEFEFE"/>
                </a:solidFill>
                <a:latin typeface="Oswald"/>
              </a:rPr>
              <a:t>Amazon Alexa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9647605" y="3977639"/>
            <a:ext cx="1248308" cy="384048"/>
          </a:xfrm>
          <a:prstGeom prst="roundRect">
            <a:avLst/>
          </a:prstGeom>
          <a:solidFill>
            <a:srgbClr val="161616"/>
          </a:solidFill>
          <a:ln w="9525">
            <a:solidFill>
              <a:srgbClr val="33333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9647605" y="3977639"/>
            <a:ext cx="1248308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 i="0" spc="10">
                <a:solidFill>
                  <a:srgbClr val="FEFEFE"/>
                </a:solidFill>
                <a:latin typeface="Oswald"/>
              </a:rPr>
              <a:t>Home Assistant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172200" y="4480559"/>
            <a:ext cx="691743" cy="384048"/>
          </a:xfrm>
          <a:prstGeom prst="roundRect">
            <a:avLst/>
          </a:prstGeom>
          <a:solidFill>
            <a:srgbClr val="161616"/>
          </a:solidFill>
          <a:ln w="9525">
            <a:solidFill>
              <a:srgbClr val="33333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6172200" y="4480559"/>
            <a:ext cx="691743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 i="0" spc="10">
                <a:solidFill>
                  <a:srgbClr val="FEFEFE"/>
                </a:solidFill>
                <a:latin typeface="Oswald"/>
              </a:rPr>
              <a:t>Matter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6982815" y="4480559"/>
            <a:ext cx="900455" cy="384048"/>
          </a:xfrm>
          <a:prstGeom prst="roundRect">
            <a:avLst/>
          </a:prstGeom>
          <a:solidFill>
            <a:srgbClr val="161616"/>
          </a:solidFill>
          <a:ln w="9525">
            <a:solidFill>
              <a:srgbClr val="33333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TextBox 19"/>
          <p:cNvSpPr txBox="1"/>
          <p:nvPr/>
        </p:nvSpPr>
        <p:spPr>
          <a:xfrm>
            <a:off x="6982815" y="4480559"/>
            <a:ext cx="900455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 i="0" spc="10">
                <a:solidFill>
                  <a:srgbClr val="FEFEFE"/>
                </a:solidFill>
                <a:latin typeface="Oswald"/>
              </a:rPr>
              <a:t>HikVision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8002142" y="4480559"/>
            <a:ext cx="691743" cy="384048"/>
          </a:xfrm>
          <a:prstGeom prst="roundRect">
            <a:avLst/>
          </a:prstGeom>
          <a:solidFill>
            <a:srgbClr val="161616"/>
          </a:solidFill>
          <a:ln w="9525">
            <a:solidFill>
              <a:srgbClr val="33333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TextBox 21"/>
          <p:cNvSpPr txBox="1"/>
          <p:nvPr/>
        </p:nvSpPr>
        <p:spPr>
          <a:xfrm>
            <a:off x="8002142" y="4480559"/>
            <a:ext cx="691743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 i="0" spc="10">
                <a:solidFill>
                  <a:srgbClr val="FEFEFE"/>
                </a:solidFill>
                <a:latin typeface="Oswald"/>
              </a:rPr>
              <a:t>Ekinex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812758" y="4480559"/>
            <a:ext cx="830884" cy="384048"/>
          </a:xfrm>
          <a:prstGeom prst="roundRect">
            <a:avLst/>
          </a:prstGeom>
          <a:solidFill>
            <a:srgbClr val="161616"/>
          </a:solidFill>
          <a:ln w="9525">
            <a:solidFill>
              <a:srgbClr val="33333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TextBox 23"/>
          <p:cNvSpPr txBox="1"/>
          <p:nvPr/>
        </p:nvSpPr>
        <p:spPr>
          <a:xfrm>
            <a:off x="8812758" y="4480559"/>
            <a:ext cx="830884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 i="0" spc="10">
                <a:solidFill>
                  <a:srgbClr val="FEFEFE"/>
                </a:solidFill>
                <a:latin typeface="Oswald"/>
              </a:rPr>
              <a:t>Dynalite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9762515" y="4480559"/>
            <a:ext cx="761314" cy="384048"/>
          </a:xfrm>
          <a:prstGeom prst="roundRect">
            <a:avLst/>
          </a:prstGeom>
          <a:solidFill>
            <a:srgbClr val="161616"/>
          </a:solidFill>
          <a:ln w="9525">
            <a:solidFill>
              <a:srgbClr val="33333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TextBox 25"/>
          <p:cNvSpPr txBox="1"/>
          <p:nvPr/>
        </p:nvSpPr>
        <p:spPr>
          <a:xfrm>
            <a:off x="9762515" y="4480559"/>
            <a:ext cx="761314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 i="0" spc="10">
                <a:solidFill>
                  <a:srgbClr val="FEFEFE"/>
                </a:solidFill>
                <a:latin typeface="Oswald"/>
              </a:rPr>
              <a:t>Philips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172200" y="5897880"/>
            <a:ext cx="5349240" cy="3657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0" i="1">
                <a:solidFill>
                  <a:srgbClr val="A8A8A8"/>
                </a:solidFill>
                <a:latin typeface="Oswald"/>
              </a:rPr>
              <a:t>Touch a screen, say a word, or let the home decide.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1277295" y="6400800"/>
            <a:ext cx="64008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00" b="0" i="0" spc="60">
                <a:solidFill>
                  <a:srgbClr val="6C6C6C"/>
                </a:solidFill>
                <a:latin typeface="Oswald"/>
              </a:rPr>
              <a:t>12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1554480"/>
          </a:xfrm>
          <a:prstGeom prst="rect">
            <a:avLst/>
          </a:prstGeom>
          <a:solidFill>
            <a:srgbClr val="0A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3" name="Picture 2" descr="geek_primar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" y="411480"/>
            <a:ext cx="933346" cy="71323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34640" y="457200"/>
            <a:ext cx="8869680" cy="8229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400"/>
              </a:spcAft>
            </a:pPr>
            <a:r>
              <a:rPr sz="2600" b="1" i="0">
                <a:solidFill>
                  <a:srgbClr val="FEFEFE"/>
                </a:solidFill>
                <a:latin typeface="Hanson Bold"/>
              </a:rPr>
              <a:t>Built for integrators &amp; engineers.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 i="0" spc="200">
                <a:solidFill>
                  <a:srgbClr val="A8A8A8"/>
                </a:solidFill>
                <a:latin typeface="Oswald"/>
              </a:rPr>
              <a:t>MULTI-VENDOR · SINGLE SYSTEM · ONE APP</a:t>
            </a:r>
          </a:p>
        </p:txBody>
      </p:sp>
      <p:sp>
        <p:nvSpPr>
          <p:cNvPr id="5" name="Rectangle 4"/>
          <p:cNvSpPr/>
          <p:nvPr/>
        </p:nvSpPr>
        <p:spPr>
          <a:xfrm>
            <a:off x="777240" y="1874519"/>
            <a:ext cx="3520440" cy="1874519"/>
          </a:xfrm>
          <a:prstGeom prst="rect">
            <a:avLst/>
          </a:prstGeom>
          <a:solidFill>
            <a:srgbClr val="FEFEF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777240" y="1874519"/>
            <a:ext cx="3520440" cy="64008"/>
          </a:xfrm>
          <a:prstGeom prst="rect">
            <a:avLst/>
          </a:prstGeom>
          <a:solidFill>
            <a:srgbClr val="E6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1051560" y="2093976"/>
            <a:ext cx="2971800" cy="54864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300" b="1" i="0" spc="40">
                <a:solidFill>
                  <a:srgbClr val="0A0A0A"/>
                </a:solidFill>
                <a:latin typeface="Hanson Bold"/>
              </a:rPr>
              <a:t>VENDOR-AGNOSTIC INTEGRATION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51560" y="2642615"/>
            <a:ext cx="2971800" cy="91439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6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0" i="0">
                <a:solidFill>
                  <a:srgbClr val="6C6C6C"/>
                </a:solidFill>
                <a:latin typeface="Oswald"/>
              </a:rPr>
              <a:t>We unify 30+ brands across lighting, climate, security, network and AV — no walled gardens, no lock-in to one manufacturer.</a:t>
            </a:r>
          </a:p>
        </p:txBody>
      </p:sp>
      <p:sp>
        <p:nvSpPr>
          <p:cNvPr id="9" name="Rectangle 8"/>
          <p:cNvSpPr/>
          <p:nvPr/>
        </p:nvSpPr>
        <p:spPr>
          <a:xfrm>
            <a:off x="4434840" y="1874519"/>
            <a:ext cx="3520440" cy="1874519"/>
          </a:xfrm>
          <a:prstGeom prst="rect">
            <a:avLst/>
          </a:prstGeom>
          <a:solidFill>
            <a:srgbClr val="FEFEF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434840" y="1874519"/>
            <a:ext cx="3520440" cy="64008"/>
          </a:xfrm>
          <a:prstGeom prst="rect">
            <a:avLst/>
          </a:prstGeom>
          <a:solidFill>
            <a:srgbClr val="E6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4709159" y="2093976"/>
            <a:ext cx="2971800" cy="54864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300" b="1" i="0" spc="40">
                <a:solidFill>
                  <a:srgbClr val="0A0A0A"/>
                </a:solidFill>
                <a:latin typeface="Hanson Bold"/>
              </a:rPr>
              <a:t>ECOSYSTEMS WE SPAN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709159" y="2642615"/>
            <a:ext cx="2971800" cy="91439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6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0" i="0">
                <a:solidFill>
                  <a:srgbClr val="6C6C6C"/>
                </a:solidFill>
                <a:latin typeface="Oswald"/>
              </a:rPr>
              <a:t>Apple Home, Google Home, Alexa, Home Assistant and Matter, plus KNX systems (Ekinex, Dynalite) — bridged into one control layer.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092440" y="1874519"/>
            <a:ext cx="3383280" cy="1874519"/>
          </a:xfrm>
          <a:prstGeom prst="rect">
            <a:avLst/>
          </a:prstGeom>
          <a:solidFill>
            <a:srgbClr val="FEFEF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Rectangle 13"/>
          <p:cNvSpPr/>
          <p:nvPr/>
        </p:nvSpPr>
        <p:spPr>
          <a:xfrm>
            <a:off x="8092440" y="1874519"/>
            <a:ext cx="3383280" cy="64008"/>
          </a:xfrm>
          <a:prstGeom prst="rect">
            <a:avLst/>
          </a:prstGeom>
          <a:solidFill>
            <a:srgbClr val="E6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8366760" y="2093976"/>
            <a:ext cx="2834640" cy="54864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300" b="1" i="0" spc="40">
                <a:solidFill>
                  <a:srgbClr val="0A0A0A"/>
                </a:solidFill>
                <a:latin typeface="Hanson Bold"/>
              </a:rPr>
              <a:t>GEEK-ENGINEERED HARDWARE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366760" y="2642615"/>
            <a:ext cx="2834640" cy="91439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6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0" i="0">
                <a:solidFill>
                  <a:srgbClr val="6C6C6C"/>
                </a:solidFill>
                <a:latin typeface="Oswald"/>
              </a:rPr>
              <a:t>Our own Home Media Server and smart-switch line — built and tested in-house to fill the gaps off-the-shelf can’t.</a:t>
            </a:r>
          </a:p>
        </p:txBody>
      </p:sp>
      <p:sp>
        <p:nvSpPr>
          <p:cNvPr id="17" name="Rectangle 16"/>
          <p:cNvSpPr/>
          <p:nvPr/>
        </p:nvSpPr>
        <p:spPr>
          <a:xfrm>
            <a:off x="777240" y="3977639"/>
            <a:ext cx="3520440" cy="1874519"/>
          </a:xfrm>
          <a:prstGeom prst="rect">
            <a:avLst/>
          </a:prstGeom>
          <a:solidFill>
            <a:srgbClr val="FEFEF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Rectangle 17"/>
          <p:cNvSpPr/>
          <p:nvPr/>
        </p:nvSpPr>
        <p:spPr>
          <a:xfrm>
            <a:off x="777240" y="3977639"/>
            <a:ext cx="3520440" cy="64008"/>
          </a:xfrm>
          <a:prstGeom prst="rect">
            <a:avLst/>
          </a:prstGeom>
          <a:solidFill>
            <a:srgbClr val="E6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1051560" y="4197096"/>
            <a:ext cx="2971800" cy="54864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300" b="1" i="0" spc="40">
                <a:solidFill>
                  <a:srgbClr val="0A0A0A"/>
                </a:solidFill>
                <a:latin typeface="Hanson Bold"/>
              </a:rPr>
              <a:t>NETWORK-FIRST DESIGN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51560" y="4745736"/>
            <a:ext cx="2971800" cy="91439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6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0" i="0">
                <a:solidFill>
                  <a:srgbClr val="6C6C6C"/>
                </a:solidFill>
                <a:latin typeface="Oswald"/>
              </a:rPr>
              <a:t>Every install starts with a resilient mesh backbone (Eero, Nest, Deco, Velop) sized for the load it has to carry.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434840" y="3977639"/>
            <a:ext cx="3520440" cy="1874519"/>
          </a:xfrm>
          <a:prstGeom prst="rect">
            <a:avLst/>
          </a:prstGeom>
          <a:solidFill>
            <a:srgbClr val="FEFEF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Rectangle 21"/>
          <p:cNvSpPr/>
          <p:nvPr/>
        </p:nvSpPr>
        <p:spPr>
          <a:xfrm>
            <a:off x="4434840" y="3977639"/>
            <a:ext cx="3520440" cy="64008"/>
          </a:xfrm>
          <a:prstGeom prst="rect">
            <a:avLst/>
          </a:prstGeom>
          <a:solidFill>
            <a:srgbClr val="E6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4709159" y="4197096"/>
            <a:ext cx="2971800" cy="54864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300" b="1" i="0" spc="40">
                <a:solidFill>
                  <a:srgbClr val="0A0A0A"/>
                </a:solidFill>
                <a:latin typeface="Hanson Bold"/>
              </a:rPr>
              <a:t>CUSTOM &amp; BESPOKE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709159" y="4745736"/>
            <a:ext cx="2971800" cy="91439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6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0" i="0">
                <a:solidFill>
                  <a:srgbClr val="6C6C6C"/>
                </a:solidFill>
                <a:latin typeface="Oswald"/>
              </a:rPr>
              <a:t>Keypads engraved and finished in our design studio — engineered to the architecture, not just bolted on.</a:t>
            </a:r>
          </a:p>
        </p:txBody>
      </p:sp>
      <p:sp>
        <p:nvSpPr>
          <p:cNvPr id="25" name="Rectangle 24"/>
          <p:cNvSpPr/>
          <p:nvPr/>
        </p:nvSpPr>
        <p:spPr>
          <a:xfrm>
            <a:off x="8092440" y="3977639"/>
            <a:ext cx="3383280" cy="1874519"/>
          </a:xfrm>
          <a:prstGeom prst="rect">
            <a:avLst/>
          </a:prstGeom>
          <a:solidFill>
            <a:srgbClr val="FEFEF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Rectangle 25"/>
          <p:cNvSpPr/>
          <p:nvPr/>
        </p:nvSpPr>
        <p:spPr>
          <a:xfrm>
            <a:off x="8092440" y="3977639"/>
            <a:ext cx="3383280" cy="64008"/>
          </a:xfrm>
          <a:prstGeom prst="rect">
            <a:avLst/>
          </a:prstGeom>
          <a:solidFill>
            <a:srgbClr val="E6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TextBox 26"/>
          <p:cNvSpPr txBox="1"/>
          <p:nvPr/>
        </p:nvSpPr>
        <p:spPr>
          <a:xfrm>
            <a:off x="8366760" y="4197096"/>
            <a:ext cx="2834640" cy="54864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300" b="1" i="0" spc="40">
                <a:solidFill>
                  <a:srgbClr val="0A0A0A"/>
                </a:solidFill>
                <a:latin typeface="Hanson Bold"/>
              </a:rPr>
              <a:t>DOCUMENTED &amp; SUPPORTABLE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366760" y="4745736"/>
            <a:ext cx="2834640" cy="91439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6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0" i="0">
                <a:solidFill>
                  <a:srgbClr val="6C6C6C"/>
                </a:solidFill>
                <a:latin typeface="Oswald"/>
              </a:rPr>
              <a:t>Clean handover, labelled scenes and a single app — so the system stays maintainable long after install day.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48640" y="6400800"/>
            <a:ext cx="640080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800" b="1" i="0" spc="120">
                <a:solidFill>
                  <a:srgbClr val="A8A8A8"/>
                </a:solidFill>
                <a:latin typeface="Hanson Bold"/>
              </a:rPr>
              <a:t>GEEK SOLUTIONS</a:t>
            </a:r>
            <a:r>
              <a:rPr sz="800" b="0" i="0" spc="40">
                <a:solidFill>
                  <a:srgbClr val="A8A8A8"/>
                </a:solidFill>
                <a:latin typeface="Oswald"/>
              </a:rPr>
              <a:t>   ·   Where intelligence meets comfort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1277295" y="6400800"/>
            <a:ext cx="64008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00" b="0" i="0" spc="60">
                <a:solidFill>
                  <a:srgbClr val="6C6C6C"/>
                </a:solidFill>
                <a:latin typeface="Oswald"/>
              </a:rPr>
              <a:t>13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7240" y="640080"/>
            <a:ext cx="10515600" cy="8229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3400" b="1" i="0">
                <a:solidFill>
                  <a:srgbClr val="FEFEFE"/>
                </a:solidFill>
                <a:latin typeface="Hanson Bold"/>
              </a:rPr>
              <a:t>How we work.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04672" y="1417320"/>
            <a:ext cx="10058400" cy="4572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0" i="0" spc="220">
                <a:solidFill>
                  <a:srgbClr val="FEFEFE"/>
                </a:solidFill>
                <a:latin typeface="Oswald"/>
              </a:rPr>
              <a:t>FROM FIRST CONVERSATION TO LIFELONG SUPPORT</a:t>
            </a:r>
          </a:p>
        </p:txBody>
      </p:sp>
      <p:sp>
        <p:nvSpPr>
          <p:cNvPr id="4" name="Rectangle 3"/>
          <p:cNvSpPr/>
          <p:nvPr/>
        </p:nvSpPr>
        <p:spPr>
          <a:xfrm>
            <a:off x="777240" y="2194560"/>
            <a:ext cx="2084831" cy="3108960"/>
          </a:xfrm>
          <a:prstGeom prst="rect">
            <a:avLst/>
          </a:prstGeom>
          <a:solidFill>
            <a:srgbClr val="FEFEF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1033271" y="2423160"/>
            <a:ext cx="1627631" cy="8229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3600" b="1" i="0">
                <a:solidFill>
                  <a:srgbClr val="E60000"/>
                </a:solidFill>
                <a:latin typeface="Hanson Bold"/>
              </a:rPr>
              <a:t>01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33271" y="3291840"/>
            <a:ext cx="1627631" cy="4572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500" b="1" i="0" spc="60">
                <a:solidFill>
                  <a:srgbClr val="0A0A0A"/>
                </a:solidFill>
                <a:latin typeface="Hanson Bold"/>
              </a:rPr>
              <a:t>CONSULT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33271" y="3794760"/>
            <a:ext cx="1627631" cy="13716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0" i="0">
                <a:solidFill>
                  <a:srgbClr val="6C6C6C"/>
                </a:solidFill>
                <a:latin typeface="Oswald"/>
              </a:rPr>
              <a:t>We learn how you live and what you wish to automate.</a:t>
            </a:r>
          </a:p>
        </p:txBody>
      </p:sp>
      <p:sp>
        <p:nvSpPr>
          <p:cNvPr id="8" name="Rectangle 7"/>
          <p:cNvSpPr/>
          <p:nvPr/>
        </p:nvSpPr>
        <p:spPr>
          <a:xfrm>
            <a:off x="2926079" y="2194560"/>
            <a:ext cx="2084831" cy="3108960"/>
          </a:xfrm>
          <a:prstGeom prst="rect">
            <a:avLst/>
          </a:prstGeom>
          <a:solidFill>
            <a:srgbClr val="FEFEF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3182111" y="2423160"/>
            <a:ext cx="1627631" cy="8229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3600" b="1" i="0">
                <a:solidFill>
                  <a:srgbClr val="E60000"/>
                </a:solidFill>
                <a:latin typeface="Hanson Bold"/>
              </a:rPr>
              <a:t>02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182111" y="3291840"/>
            <a:ext cx="1627631" cy="4572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500" b="1" i="0" spc="60">
                <a:solidFill>
                  <a:srgbClr val="0A0A0A"/>
                </a:solidFill>
                <a:latin typeface="Hanson Bold"/>
              </a:rPr>
              <a:t>DESIGN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182111" y="3794760"/>
            <a:ext cx="1627631" cy="13716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0" i="0">
                <a:solidFill>
                  <a:srgbClr val="6C6C6C"/>
                </a:solidFill>
                <a:latin typeface="Oswald"/>
              </a:rPr>
              <a:t>A tailored system across devices, network and scenes.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074919" y="2194560"/>
            <a:ext cx="2084831" cy="3108960"/>
          </a:xfrm>
          <a:prstGeom prst="rect">
            <a:avLst/>
          </a:prstGeom>
          <a:solidFill>
            <a:srgbClr val="FEFEF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5330951" y="2423160"/>
            <a:ext cx="1627631" cy="8229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3600" b="1" i="0">
                <a:solidFill>
                  <a:srgbClr val="E60000"/>
                </a:solidFill>
                <a:latin typeface="Hanson Bold"/>
              </a:rPr>
              <a:t>03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330951" y="3291840"/>
            <a:ext cx="1627631" cy="4572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500" b="1" i="0" spc="60">
                <a:solidFill>
                  <a:srgbClr val="0A0A0A"/>
                </a:solidFill>
                <a:latin typeface="Hanson Bold"/>
              </a:rPr>
              <a:t>INSTALL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330951" y="3794760"/>
            <a:ext cx="1627631" cy="13716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0" i="0">
                <a:solidFill>
                  <a:srgbClr val="6C6C6C"/>
                </a:solidFill>
                <a:latin typeface="Oswald"/>
              </a:rPr>
              <a:t>Clean, professional fit-out — new gear or your existing switches.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223759" y="2194560"/>
            <a:ext cx="2084831" cy="3108960"/>
          </a:xfrm>
          <a:prstGeom prst="rect">
            <a:avLst/>
          </a:prstGeom>
          <a:solidFill>
            <a:srgbClr val="FEFEF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7479791" y="2423160"/>
            <a:ext cx="1627631" cy="8229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3600" b="1" i="0">
                <a:solidFill>
                  <a:srgbClr val="E60000"/>
                </a:solidFill>
                <a:latin typeface="Hanson Bold"/>
              </a:rPr>
              <a:t>04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479791" y="3291840"/>
            <a:ext cx="1627631" cy="4572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500" b="1" i="0" spc="60">
                <a:solidFill>
                  <a:srgbClr val="0A0A0A"/>
                </a:solidFill>
                <a:latin typeface="Hanson Bold"/>
              </a:rPr>
              <a:t>INTEGRATE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479791" y="3794760"/>
            <a:ext cx="1627631" cy="13716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0" i="0">
                <a:solidFill>
                  <a:srgbClr val="6C6C6C"/>
                </a:solidFill>
                <a:latin typeface="Oswald"/>
              </a:rPr>
              <a:t>Every device unified into one app and one experience.</a:t>
            </a:r>
          </a:p>
        </p:txBody>
      </p:sp>
      <p:sp>
        <p:nvSpPr>
          <p:cNvPr id="20" name="Rectangle 19"/>
          <p:cNvSpPr/>
          <p:nvPr/>
        </p:nvSpPr>
        <p:spPr>
          <a:xfrm>
            <a:off x="9372599" y="2194560"/>
            <a:ext cx="2084831" cy="3108960"/>
          </a:xfrm>
          <a:prstGeom prst="rect">
            <a:avLst/>
          </a:prstGeom>
          <a:solidFill>
            <a:srgbClr val="FEFEF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9628631" y="2423160"/>
            <a:ext cx="1627631" cy="8229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3600" b="1" i="0">
                <a:solidFill>
                  <a:srgbClr val="E60000"/>
                </a:solidFill>
                <a:latin typeface="Hanson Bold"/>
              </a:rPr>
              <a:t>05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628631" y="3291840"/>
            <a:ext cx="1627631" cy="4572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500" b="1" i="0" spc="60">
                <a:solidFill>
                  <a:srgbClr val="0A0A0A"/>
                </a:solidFill>
                <a:latin typeface="Hanson Bold"/>
              </a:rPr>
              <a:t>SUPPORT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628631" y="3794760"/>
            <a:ext cx="1627631" cy="13716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0" i="0">
                <a:solidFill>
                  <a:srgbClr val="6C6C6C"/>
                </a:solidFill>
                <a:latin typeface="Oswald"/>
              </a:rPr>
              <a:t>We stay on — updates, tuning and help whenever you need it.</a:t>
            </a:r>
          </a:p>
        </p:txBody>
      </p:sp>
      <p:pic>
        <p:nvPicPr>
          <p:cNvPr id="24" name="Picture 23" descr="geek_primar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" y="5760720"/>
            <a:ext cx="741890" cy="566928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1277295" y="6400800"/>
            <a:ext cx="64008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00" b="0" i="0" spc="60">
                <a:solidFill>
                  <a:srgbClr val="FEFEFE"/>
                </a:solidFill>
                <a:latin typeface="Oswald"/>
              </a:rPr>
              <a:t>14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7240" y="457200"/>
            <a:ext cx="822960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 i="0" spc="240">
                <a:solidFill>
                  <a:srgbClr val="6C6C6C"/>
                </a:solidFill>
                <a:latin typeface="Oswald"/>
              </a:rPr>
              <a:t>WHY GEEK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49808" y="868680"/>
            <a:ext cx="10515600" cy="7315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2800" b="1" i="0">
                <a:solidFill>
                  <a:srgbClr val="0A0A0A"/>
                </a:solidFill>
                <a:latin typeface="Hanson Bold"/>
              </a:rPr>
              <a:t>Why homes choose </a:t>
            </a:r>
            <a:r>
              <a:rPr sz="2800" b="1" i="0">
                <a:solidFill>
                  <a:srgbClr val="E60000"/>
                </a:solidFill>
                <a:latin typeface="Hanson Bold"/>
              </a:rPr>
              <a:t>GEEK.</a:t>
            </a:r>
          </a:p>
        </p:txBody>
      </p:sp>
      <p:sp>
        <p:nvSpPr>
          <p:cNvPr id="4" name="Rectangle 3"/>
          <p:cNvSpPr/>
          <p:nvPr/>
        </p:nvSpPr>
        <p:spPr>
          <a:xfrm>
            <a:off x="777240" y="1783080"/>
            <a:ext cx="3429000" cy="1874519"/>
          </a:xfrm>
          <a:prstGeom prst="rect">
            <a:avLst/>
          </a:prstGeom>
          <a:solidFill>
            <a:srgbClr val="FEFEF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1033271" y="2002536"/>
            <a:ext cx="548640" cy="54864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2200" b="1" i="0">
                <a:solidFill>
                  <a:srgbClr val="E60000"/>
                </a:solidFill>
                <a:latin typeface="Hanson Bold"/>
              </a:rPr>
              <a:t>—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33271" y="2459736"/>
            <a:ext cx="2926080" cy="4572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450" b="1" i="0" spc="20">
                <a:solidFill>
                  <a:srgbClr val="0A0A0A"/>
                </a:solidFill>
                <a:latin typeface="Hanson Bold"/>
              </a:rPr>
              <a:t>Complex made simple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33271" y="2843784"/>
            <a:ext cx="2971800" cy="77724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0" i="0">
                <a:solidFill>
                  <a:srgbClr val="6C6C6C"/>
                </a:solidFill>
                <a:latin typeface="Oswald"/>
              </a:rPr>
              <a:t>We turn scattered technology into simple commands anyone in the home can use.</a:t>
            </a:r>
          </a:p>
        </p:txBody>
      </p:sp>
      <p:sp>
        <p:nvSpPr>
          <p:cNvPr id="8" name="Rectangle 7"/>
          <p:cNvSpPr/>
          <p:nvPr/>
        </p:nvSpPr>
        <p:spPr>
          <a:xfrm>
            <a:off x="4389120" y="1783080"/>
            <a:ext cx="3429000" cy="1874519"/>
          </a:xfrm>
          <a:prstGeom prst="rect">
            <a:avLst/>
          </a:prstGeom>
          <a:solidFill>
            <a:srgbClr val="FEFEF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4645152" y="2002536"/>
            <a:ext cx="548640" cy="54864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2200" b="1" i="0">
                <a:solidFill>
                  <a:srgbClr val="E60000"/>
                </a:solidFill>
                <a:latin typeface="Hanson Bold"/>
              </a:rPr>
              <a:t>—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645152" y="2459736"/>
            <a:ext cx="2926080" cy="4572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450" b="1" i="0" spc="20">
                <a:solidFill>
                  <a:srgbClr val="0A0A0A"/>
                </a:solidFill>
                <a:latin typeface="Hanson Bold"/>
              </a:rPr>
              <a:t>One partner, end to end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645152" y="2843784"/>
            <a:ext cx="2971800" cy="77724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0" i="0">
                <a:solidFill>
                  <a:srgbClr val="6C6C6C"/>
                </a:solidFill>
                <a:latin typeface="Oswald"/>
              </a:rPr>
              <a:t>Network, devices, integration and support from a single team — not five vendors.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001000" y="1783080"/>
            <a:ext cx="3429000" cy="1874519"/>
          </a:xfrm>
          <a:prstGeom prst="rect">
            <a:avLst/>
          </a:prstGeom>
          <a:solidFill>
            <a:srgbClr val="FEFEF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8257031" y="2002536"/>
            <a:ext cx="548640" cy="54864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2200" b="1" i="0">
                <a:solidFill>
                  <a:srgbClr val="E60000"/>
                </a:solidFill>
                <a:latin typeface="Hanson Bold"/>
              </a:rPr>
              <a:t>—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57031" y="2459736"/>
            <a:ext cx="2926080" cy="4572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450" b="1" i="0" spc="20">
                <a:solidFill>
                  <a:srgbClr val="0A0A0A"/>
                </a:solidFill>
                <a:latin typeface="Hanson Bold"/>
              </a:rPr>
              <a:t>Brand-agnostic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57031" y="2843784"/>
            <a:ext cx="2971800" cy="77724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0" i="0">
                <a:solidFill>
                  <a:srgbClr val="6C6C6C"/>
                </a:solidFill>
                <a:latin typeface="Oswald"/>
              </a:rPr>
              <a:t>The best device for the job, unified — never limited to one manufacturer’s catalogue.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77240" y="3840480"/>
            <a:ext cx="3429000" cy="1874519"/>
          </a:xfrm>
          <a:prstGeom prst="rect">
            <a:avLst/>
          </a:prstGeom>
          <a:solidFill>
            <a:srgbClr val="FEFEF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1033271" y="4059936"/>
            <a:ext cx="548640" cy="54864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2200" b="1" i="0">
                <a:solidFill>
                  <a:srgbClr val="E60000"/>
                </a:solidFill>
                <a:latin typeface="Hanson Bold"/>
              </a:rPr>
              <a:t>—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33271" y="4517136"/>
            <a:ext cx="2926080" cy="4572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450" b="1" i="0" spc="20">
                <a:solidFill>
                  <a:srgbClr val="0A0A0A"/>
                </a:solidFill>
                <a:latin typeface="Hanson Bold"/>
              </a:rPr>
              <a:t>Premium &amp; bespoke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33271" y="4901184"/>
            <a:ext cx="2971800" cy="77724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0" i="0">
                <a:solidFill>
                  <a:srgbClr val="6C6C6C"/>
                </a:solidFill>
                <a:latin typeface="Oswald"/>
              </a:rPr>
              <a:t>From entry kits to Ekinex &amp; Dynalite — custom keypads finished in our design studio.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389120" y="3840480"/>
            <a:ext cx="3429000" cy="1874519"/>
          </a:xfrm>
          <a:prstGeom prst="rect">
            <a:avLst/>
          </a:prstGeom>
          <a:solidFill>
            <a:srgbClr val="FEFEF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4645152" y="4059936"/>
            <a:ext cx="548640" cy="54864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2200" b="1" i="0">
                <a:solidFill>
                  <a:srgbClr val="E60000"/>
                </a:solidFill>
                <a:latin typeface="Hanson Bold"/>
              </a:rPr>
              <a:t>—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645152" y="4517136"/>
            <a:ext cx="2926080" cy="4572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450" b="1" i="0" spc="20">
                <a:solidFill>
                  <a:srgbClr val="0A0A0A"/>
                </a:solidFill>
                <a:latin typeface="Hanson Bold"/>
              </a:rPr>
              <a:t>In-house engineering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645152" y="4901184"/>
            <a:ext cx="2971800" cy="77724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0" i="0">
                <a:solidFill>
                  <a:srgbClr val="6C6C6C"/>
                </a:solidFill>
                <a:latin typeface="Oswald"/>
              </a:rPr>
              <a:t>Our own hardware and rigorous testing behind everything we install.</a:t>
            </a:r>
          </a:p>
        </p:txBody>
      </p:sp>
      <p:sp>
        <p:nvSpPr>
          <p:cNvPr id="24" name="Rectangle 23"/>
          <p:cNvSpPr/>
          <p:nvPr/>
        </p:nvSpPr>
        <p:spPr>
          <a:xfrm>
            <a:off x="8001000" y="3840480"/>
            <a:ext cx="3429000" cy="1874519"/>
          </a:xfrm>
          <a:prstGeom prst="rect">
            <a:avLst/>
          </a:prstGeom>
          <a:solidFill>
            <a:srgbClr val="FEFEF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8257031" y="4059936"/>
            <a:ext cx="548640" cy="54864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2200" b="1" i="0">
                <a:solidFill>
                  <a:srgbClr val="E60000"/>
                </a:solidFill>
                <a:latin typeface="Hanson Bold"/>
              </a:rPr>
              <a:t>—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257031" y="4517136"/>
            <a:ext cx="2926080" cy="4572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450" b="1" i="0" spc="20">
                <a:solidFill>
                  <a:srgbClr val="0A0A0A"/>
                </a:solidFill>
                <a:latin typeface="Hanson Bold"/>
              </a:rPr>
              <a:t>Comfort, quietly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257031" y="4901184"/>
            <a:ext cx="2971800" cy="77724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0" i="0">
                <a:solidFill>
                  <a:srgbClr val="6C6C6C"/>
                </a:solidFill>
                <a:latin typeface="Oswald"/>
              </a:rPr>
              <a:t>Technology that disappears into the background and gives time back.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48640" y="6400800"/>
            <a:ext cx="640080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800" b="1" i="0" spc="120">
                <a:solidFill>
                  <a:srgbClr val="A8A8A8"/>
                </a:solidFill>
                <a:latin typeface="Hanson Bold"/>
              </a:rPr>
              <a:t>GEEK SOLUTIONS</a:t>
            </a:r>
            <a:r>
              <a:rPr sz="800" b="0" i="0" spc="40">
                <a:solidFill>
                  <a:srgbClr val="A8A8A8"/>
                </a:solidFill>
                <a:latin typeface="Oswald"/>
              </a:rPr>
              <a:t>   ·   Where intelligence meets comfort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1277295" y="6400800"/>
            <a:ext cx="64008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00" b="0" i="0" spc="60">
                <a:solidFill>
                  <a:srgbClr val="6C6C6C"/>
                </a:solidFill>
                <a:latin typeface="Oswald"/>
              </a:rPr>
              <a:t>15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0A0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 rot="360000">
            <a:off x="-548640" y="-1097280"/>
            <a:ext cx="109728" cy="9052560"/>
          </a:xfrm>
          <a:prstGeom prst="rect">
            <a:avLst/>
          </a:prstGeom>
          <a:solidFill>
            <a:srgbClr val="16161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 rot="360000">
            <a:off x="-164592" y="-1097280"/>
            <a:ext cx="109728" cy="9052560"/>
          </a:xfrm>
          <a:prstGeom prst="rect">
            <a:avLst/>
          </a:prstGeom>
          <a:solidFill>
            <a:srgbClr val="16161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 rot="360000">
            <a:off x="219456" y="-1097280"/>
            <a:ext cx="109728" cy="9052560"/>
          </a:xfrm>
          <a:prstGeom prst="rect">
            <a:avLst/>
          </a:prstGeom>
          <a:solidFill>
            <a:srgbClr val="16161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777240" y="548640"/>
            <a:ext cx="822960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1" i="0" spc="80">
                <a:solidFill>
                  <a:srgbClr val="FF3333"/>
                </a:solidFill>
                <a:latin typeface="Hanson Bold"/>
              </a:rPr>
              <a:t>03   </a:t>
            </a:r>
            <a:r>
              <a:rPr sz="1100" b="0" i="0" spc="240">
                <a:solidFill>
                  <a:srgbClr val="6C6C6C"/>
                </a:solidFill>
                <a:latin typeface="Oswald"/>
              </a:rPr>
              <a:t>SELECTED CLIENTS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49808" y="960120"/>
            <a:ext cx="10515600" cy="8229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3200" b="1" i="0">
                <a:solidFill>
                  <a:srgbClr val="FEFEFE"/>
                </a:solidFill>
                <a:latin typeface="Hanson Bold"/>
              </a:rPr>
              <a:t>Trusted by homes &amp; </a:t>
            </a:r>
            <a:r>
              <a:rPr sz="3200" b="1" i="0">
                <a:solidFill>
                  <a:srgbClr val="E60000"/>
                </a:solidFill>
                <a:latin typeface="Hanson Bold"/>
              </a:rPr>
              <a:t>brands.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1783080"/>
            <a:ext cx="10515600" cy="4572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350" b="0" i="0">
                <a:solidFill>
                  <a:srgbClr val="A8A8A8"/>
                </a:solidFill>
                <a:latin typeface="Oswald"/>
              </a:rPr>
              <a:t>From private residences to leading names in real estate, architecture and retail.</a:t>
            </a:r>
          </a:p>
        </p:txBody>
      </p:sp>
      <p:sp>
        <p:nvSpPr>
          <p:cNvPr id="8" name="Rectangle 7"/>
          <p:cNvSpPr/>
          <p:nvPr/>
        </p:nvSpPr>
        <p:spPr>
          <a:xfrm>
            <a:off x="777240" y="2514600"/>
            <a:ext cx="2606040" cy="1371600"/>
          </a:xfrm>
          <a:prstGeom prst="rect">
            <a:avLst/>
          </a:prstGeom>
          <a:solidFill>
            <a:srgbClr val="FEFEFE"/>
          </a:solidFill>
          <a:ln w="9525">
            <a:solidFill>
              <a:srgbClr val="33333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914400" y="2514600"/>
            <a:ext cx="2331720" cy="13716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500" b="0" i="0" spc="20">
                <a:solidFill>
                  <a:srgbClr val="0A0A0A"/>
                </a:solidFill>
                <a:latin typeface="Oswald"/>
              </a:rPr>
              <a:t>Oak &amp; Whites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3502152" y="2514600"/>
            <a:ext cx="2606040" cy="1371600"/>
          </a:xfrm>
          <a:prstGeom prst="rect">
            <a:avLst/>
          </a:prstGeom>
          <a:solidFill>
            <a:srgbClr val="FEFEFE"/>
          </a:solidFill>
          <a:ln w="9525">
            <a:solidFill>
              <a:srgbClr val="33333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3639312" y="2514600"/>
            <a:ext cx="2331720" cy="13716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500" b="0" i="0" spc="20">
                <a:solidFill>
                  <a:srgbClr val="0A0A0A"/>
                </a:solidFill>
                <a:latin typeface="Oswald"/>
              </a:rPr>
              <a:t>Constructure by ADSS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227064" y="2514600"/>
            <a:ext cx="2606040" cy="1371600"/>
          </a:xfrm>
          <a:prstGeom prst="rect">
            <a:avLst/>
          </a:prstGeom>
          <a:solidFill>
            <a:srgbClr val="FEFEFE"/>
          </a:solidFill>
          <a:ln w="9525">
            <a:solidFill>
              <a:srgbClr val="33333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6364224" y="2514600"/>
            <a:ext cx="2331720" cy="13716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500" b="0" i="0" spc="20">
                <a:solidFill>
                  <a:srgbClr val="0A0A0A"/>
                </a:solidFill>
                <a:latin typeface="Oswald"/>
              </a:rPr>
              <a:t>Akmé Architects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951976" y="2514600"/>
            <a:ext cx="2606040" cy="1371600"/>
          </a:xfrm>
          <a:prstGeom prst="rect">
            <a:avLst/>
          </a:prstGeom>
          <a:solidFill>
            <a:srgbClr val="FEFEFE"/>
          </a:solidFill>
          <a:ln w="9525">
            <a:solidFill>
              <a:srgbClr val="33333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9089136" y="2514600"/>
            <a:ext cx="2331720" cy="13716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500" b="0" i="0" spc="20">
                <a:solidFill>
                  <a:srgbClr val="0A0A0A"/>
                </a:solidFill>
                <a:latin typeface="Oswald"/>
              </a:rPr>
              <a:t>Omar Khattab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77240" y="4032504"/>
            <a:ext cx="2606040" cy="1371600"/>
          </a:xfrm>
          <a:prstGeom prst="rect">
            <a:avLst/>
          </a:prstGeom>
          <a:solidFill>
            <a:srgbClr val="FEFEFE"/>
          </a:solidFill>
          <a:ln w="9525">
            <a:solidFill>
              <a:srgbClr val="33333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914400" y="4032504"/>
            <a:ext cx="2331720" cy="13716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500" b="0" i="0" spc="20">
                <a:solidFill>
                  <a:srgbClr val="0A0A0A"/>
                </a:solidFill>
                <a:latin typeface="Oswald"/>
              </a:rPr>
              <a:t>Valero Furniture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502152" y="4032504"/>
            <a:ext cx="2606040" cy="1371600"/>
          </a:xfrm>
          <a:prstGeom prst="rect">
            <a:avLst/>
          </a:prstGeom>
          <a:solidFill>
            <a:srgbClr val="FEFEFE"/>
          </a:solidFill>
          <a:ln w="9525">
            <a:solidFill>
              <a:srgbClr val="33333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3639312" y="4032504"/>
            <a:ext cx="2331720" cy="13716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500" b="0" i="0" spc="20">
                <a:solidFill>
                  <a:srgbClr val="0A0A0A"/>
                </a:solidFill>
                <a:latin typeface="Oswald"/>
              </a:rPr>
              <a:t>Damas Group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227064" y="4032504"/>
            <a:ext cx="2606040" cy="1371600"/>
          </a:xfrm>
          <a:prstGeom prst="rect">
            <a:avLst/>
          </a:prstGeom>
          <a:solidFill>
            <a:srgbClr val="FEFEFE"/>
          </a:solidFill>
          <a:ln w="9525">
            <a:solidFill>
              <a:srgbClr val="33333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6364224" y="4032504"/>
            <a:ext cx="2331720" cy="13716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500" b="0" i="0" spc="20">
                <a:solidFill>
                  <a:srgbClr val="0A0A0A"/>
                </a:solidFill>
                <a:latin typeface="Oswald"/>
              </a:rPr>
              <a:t>good days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951976" y="4032504"/>
            <a:ext cx="2606040" cy="1371600"/>
          </a:xfrm>
          <a:prstGeom prst="rect">
            <a:avLst/>
          </a:prstGeom>
          <a:solidFill>
            <a:srgbClr val="FEFEFE"/>
          </a:solidFill>
          <a:ln w="9525">
            <a:solidFill>
              <a:srgbClr val="33333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9089136" y="4032504"/>
            <a:ext cx="2331720" cy="13716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500" b="0" i="0" spc="20">
                <a:solidFill>
                  <a:srgbClr val="0A0A0A"/>
                </a:solidFill>
                <a:latin typeface="Oswald"/>
              </a:rPr>
              <a:t>Wander</a:t>
            </a:r>
          </a:p>
        </p:txBody>
      </p:sp>
      <p:sp>
        <p:nvSpPr>
          <p:cNvPr id="24" name="Rectangle 23"/>
          <p:cNvSpPr/>
          <p:nvPr/>
        </p:nvSpPr>
        <p:spPr>
          <a:xfrm>
            <a:off x="777240" y="5550408"/>
            <a:ext cx="10835640" cy="841248"/>
          </a:xfrm>
          <a:prstGeom prst="rect">
            <a:avLst/>
          </a:prstGeom>
          <a:solidFill>
            <a:srgbClr val="FEFEFE"/>
          </a:solidFill>
          <a:ln w="9525">
            <a:solidFill>
              <a:srgbClr val="33333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1051560" y="5550408"/>
            <a:ext cx="3383280" cy="8412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50" b="0" i="0" spc="150">
                <a:solidFill>
                  <a:srgbClr val="6C6C6C"/>
                </a:solidFill>
                <a:latin typeface="Oswald"/>
              </a:rPr>
              <a:t>AND MANY MORE — INCLUDING</a:t>
            </a:r>
          </a:p>
        </p:txBody>
      </p:sp>
      <p:pic>
        <p:nvPicPr>
          <p:cNvPr id="26" name="Picture 25" descr="vodafo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4880" y="5751576"/>
            <a:ext cx="658038" cy="438912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1277295" y="6400800"/>
            <a:ext cx="64008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00" b="0" i="0" spc="60">
                <a:solidFill>
                  <a:srgbClr val="6C6C6C"/>
                </a:solidFill>
                <a:latin typeface="Oswald"/>
              </a:rPr>
              <a:t>16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0A0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 rot="360000">
            <a:off x="8595360" y="-1371600"/>
            <a:ext cx="3108960" cy="9601200"/>
          </a:xfrm>
          <a:prstGeom prst="rect">
            <a:avLst/>
          </a:prstGeom>
          <a:solidFill>
            <a:srgbClr val="E6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 rot="360000">
            <a:off x="8275320" y="-1371600"/>
            <a:ext cx="54864" cy="9601200"/>
          </a:xfrm>
          <a:prstGeom prst="rect">
            <a:avLst/>
          </a:prstGeom>
          <a:solidFill>
            <a:srgbClr val="FF3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Picture 3" descr="geek_primar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" y="822960"/>
            <a:ext cx="1316257" cy="100584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22960" y="2468880"/>
            <a:ext cx="7772400" cy="16459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98000"/>
              </a:lnSpc>
              <a:spcBef>
                <a:spcPts val="0"/>
              </a:spcBef>
              <a:spcAft>
                <a:spcPts val="400"/>
              </a:spcAft>
            </a:pPr>
            <a:r>
              <a:rPr sz="4600" b="1" i="0">
                <a:solidFill>
                  <a:srgbClr val="FEFEFE"/>
                </a:solidFill>
                <a:latin typeface="Hanson Bold"/>
              </a:rPr>
              <a:t>Let’s automate</a:t>
            </a:r>
          </a:p>
          <a:p>
            <a:pPr algn="l">
              <a:lnSpc>
                <a:spcPct val="98000"/>
              </a:lnSpc>
              <a:spcBef>
                <a:spcPts val="0"/>
              </a:spcBef>
              <a:spcAft>
                <a:spcPts val="400"/>
              </a:spcAft>
            </a:pPr>
            <a:r>
              <a:rPr sz="4600" b="1" i="0">
                <a:solidFill>
                  <a:srgbClr val="E60000"/>
                </a:solidFill>
                <a:latin typeface="Hanson Bold"/>
              </a:rPr>
              <a:t>your home.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41248" y="4160520"/>
            <a:ext cx="7132320" cy="54864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500" b="0" i="0">
                <a:solidFill>
                  <a:srgbClr val="A8A8A8"/>
                </a:solidFill>
                <a:latin typeface="Oswald"/>
              </a:rPr>
              <a:t>Tell us what you wish to automate — we’ll handle the rest.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41248" y="4846320"/>
            <a:ext cx="1828800" cy="3657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50" b="0" i="0" spc="220">
                <a:solidFill>
                  <a:srgbClr val="6C6C6C"/>
                </a:solidFill>
                <a:latin typeface="Oswald"/>
              </a:rPr>
              <a:t>WEB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51760" y="4846320"/>
            <a:ext cx="5120640" cy="3657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350" b="0" i="0">
                <a:solidFill>
                  <a:srgbClr val="FEFEFE"/>
                </a:solidFill>
                <a:latin typeface="Oswald"/>
              </a:rPr>
              <a:t>geek.com.eg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41248" y="5186649"/>
            <a:ext cx="1828800" cy="3657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50" b="0" i="0" spc="220" dirty="0">
                <a:solidFill>
                  <a:srgbClr val="6C6C6C"/>
                </a:solidFill>
                <a:latin typeface="Oswald"/>
              </a:rPr>
              <a:t>EMAIL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651760" y="5186649"/>
            <a:ext cx="5120640" cy="3657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350" b="0" i="0">
                <a:solidFill>
                  <a:srgbClr val="FEFEFE"/>
                </a:solidFill>
                <a:latin typeface="Oswald"/>
              </a:rPr>
              <a:t>[ your contact email ]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41248" y="5552409"/>
            <a:ext cx="1828800" cy="3657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50" b="0" i="0" spc="220">
                <a:solidFill>
                  <a:srgbClr val="6C6C6C"/>
                </a:solidFill>
                <a:latin typeface="Oswald"/>
              </a:rPr>
              <a:t>PHONE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51760" y="5552409"/>
            <a:ext cx="5120640" cy="3657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350" b="0" i="0">
                <a:solidFill>
                  <a:srgbClr val="FEFEFE"/>
                </a:solidFill>
                <a:latin typeface="Oswald"/>
              </a:rPr>
              <a:t>[ your phone number ]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2960" y="6473952"/>
            <a:ext cx="8229600" cy="32004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950" b="0" i="0" spc="180">
                <a:solidFill>
                  <a:srgbClr val="A8A8A8"/>
                </a:solidFill>
                <a:latin typeface="Oswald"/>
              </a:rPr>
              <a:t>SMART SOLUTIONS. SIMPLE LIVING.  ·  EST. 2015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292608" cy="6858000"/>
          </a:xfrm>
          <a:prstGeom prst="rect">
            <a:avLst/>
          </a:prstGeom>
          <a:solidFill>
            <a:srgbClr val="E6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3" name="Picture 2" descr="geek_noblock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8400" y="502920"/>
            <a:ext cx="741890" cy="56692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77240" y="640080"/>
            <a:ext cx="822960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1" i="0" spc="80">
                <a:solidFill>
                  <a:srgbClr val="E60000"/>
                </a:solidFill>
                <a:latin typeface="Hanson Bold"/>
              </a:rPr>
              <a:t>01   </a:t>
            </a:r>
            <a:r>
              <a:rPr sz="1100" b="0" i="0" spc="240">
                <a:solidFill>
                  <a:srgbClr val="6C6C6C"/>
                </a:solidFill>
                <a:latin typeface="Oswald"/>
              </a:rPr>
              <a:t>ABOUT US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49808" y="1051560"/>
            <a:ext cx="6858000" cy="7899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2400" b="1" i="0" dirty="0">
                <a:solidFill>
                  <a:srgbClr val="0A0A0A"/>
                </a:solidFill>
                <a:latin typeface="Hanson Bold"/>
              </a:rPr>
              <a:t>Tech enthusiasts who make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2400" b="1" i="0" dirty="0">
                <a:solidFill>
                  <a:srgbClr val="0A0A0A"/>
                </a:solidFill>
                <a:latin typeface="Hanson Bold"/>
              </a:rPr>
              <a:t>the complex feel </a:t>
            </a:r>
            <a:r>
              <a:rPr sz="2400" b="1" i="0" dirty="0">
                <a:solidFill>
                  <a:srgbClr val="E60000"/>
                </a:solidFill>
                <a:latin typeface="Hanson Bold"/>
              </a:rPr>
              <a:t>effortless.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77240" y="2697480"/>
            <a:ext cx="6583680" cy="21945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400"/>
              </a:spcAft>
            </a:pPr>
            <a:r>
              <a:rPr sz="1500" b="0" i="0">
                <a:solidFill>
                  <a:srgbClr val="0A0A0A"/>
                </a:solidFill>
                <a:latin typeface="Oswald"/>
              </a:rPr>
              <a:t>GEEK SOLUTIONS began as a group of tech enthusiasts who partnered to bring the latest of the tech scene one step closer to consumers — by simplifying what seems complex into simple commands.</a:t>
            </a:r>
          </a:p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400"/>
              </a:spcAft>
            </a:pPr>
            <a:endParaRPr sz="1500" b="0" i="0">
              <a:solidFill>
                <a:srgbClr val="0A0A0A"/>
              </a:solidFill>
              <a:latin typeface="Oswald"/>
            </a:endParaRPr>
          </a:p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400"/>
              </a:spcAft>
            </a:pPr>
            <a:r>
              <a:rPr sz="1500" b="0" i="0">
                <a:solidFill>
                  <a:srgbClr val="6C6C6C"/>
                </a:solidFill>
                <a:latin typeface="Oswald"/>
              </a:rPr>
              <a:t>We started with homes. One room, one switch, one moment where complicated became simple. From that first smart switch we grew into a full home-automation partner — the quiet intelligence that makes a home calmer and daily life simpler.</a:t>
            </a:r>
          </a:p>
        </p:txBody>
      </p:sp>
      <p:sp>
        <p:nvSpPr>
          <p:cNvPr id="7" name="Rectangle 6"/>
          <p:cNvSpPr/>
          <p:nvPr/>
        </p:nvSpPr>
        <p:spPr>
          <a:xfrm>
            <a:off x="7818120" y="1417320"/>
            <a:ext cx="3657600" cy="4480560"/>
          </a:xfrm>
          <a:prstGeom prst="rect">
            <a:avLst/>
          </a:prstGeom>
          <a:solidFill>
            <a:srgbClr val="0A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8183879" y="1691640"/>
            <a:ext cx="3108960" cy="8229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3600" b="1" i="0">
                <a:solidFill>
                  <a:srgbClr val="E60000"/>
                </a:solidFill>
                <a:latin typeface="Hanson Bold"/>
              </a:rPr>
              <a:t>2015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183879" y="2276856"/>
            <a:ext cx="3108960" cy="4572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50" b="0" i="0" spc="140">
                <a:solidFill>
                  <a:srgbClr val="FEFEFE"/>
                </a:solidFill>
                <a:latin typeface="Oswald"/>
              </a:rPr>
              <a:t>FOUNDED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183879" y="2743200"/>
            <a:ext cx="3108960" cy="8229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3600" b="1" i="0">
                <a:solidFill>
                  <a:srgbClr val="E60000"/>
                </a:solidFill>
                <a:latin typeface="Hanson Bold"/>
              </a:rPr>
              <a:t>19+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183879" y="3328416"/>
            <a:ext cx="3108960" cy="4572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50" b="0" i="0" spc="140">
                <a:solidFill>
                  <a:srgbClr val="FEFEFE"/>
                </a:solidFill>
                <a:latin typeface="Oswald"/>
              </a:rPr>
              <a:t>AUTOMATION CATEGORIES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83879" y="3794760"/>
            <a:ext cx="3108960" cy="8229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3600" b="1" i="0">
                <a:solidFill>
                  <a:srgbClr val="E60000"/>
                </a:solidFill>
                <a:latin typeface="Hanson Bold"/>
              </a:rPr>
              <a:t>30+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183879" y="4379976"/>
            <a:ext cx="3108960" cy="4572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50" b="0" i="0" spc="140">
                <a:solidFill>
                  <a:srgbClr val="FEFEFE"/>
                </a:solidFill>
                <a:latin typeface="Oswald"/>
              </a:rPr>
              <a:t>INTEGRATED BRANDS &amp; PLATFORMS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183879" y="4846320"/>
            <a:ext cx="3108960" cy="8229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3600" b="1" i="0">
                <a:solidFill>
                  <a:srgbClr val="E60000"/>
                </a:solidFill>
                <a:latin typeface="Hanson Bold"/>
              </a:rPr>
              <a:t>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83879" y="5431536"/>
            <a:ext cx="3108960" cy="4572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50" b="0" i="0" spc="140">
                <a:solidFill>
                  <a:srgbClr val="FEFEFE"/>
                </a:solidFill>
                <a:latin typeface="Oswald"/>
              </a:rPr>
              <a:t>UNIFIED APP TO CONTROL IT ALL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48640" y="6400800"/>
            <a:ext cx="640080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800" b="1" i="0" spc="120">
                <a:solidFill>
                  <a:srgbClr val="A8A8A8"/>
                </a:solidFill>
                <a:latin typeface="Hanson Bold"/>
              </a:rPr>
              <a:t>GEEK SOLUTIONS</a:t>
            </a:r>
            <a:r>
              <a:rPr sz="800" b="0" i="0" spc="40">
                <a:solidFill>
                  <a:srgbClr val="A8A8A8"/>
                </a:solidFill>
                <a:latin typeface="Oswald"/>
              </a:rPr>
              <a:t>   ·   Where intelligence meets comfort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1277295" y="6400800"/>
            <a:ext cx="64008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00" b="0" i="0" spc="60">
                <a:solidFill>
                  <a:srgbClr val="6C6C6C"/>
                </a:solidFill>
                <a:latin typeface="Oswald"/>
              </a:rPr>
              <a:t>02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0A0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 rot="360000">
            <a:off x="10424160" y="-1097280"/>
            <a:ext cx="109728" cy="9052560"/>
          </a:xfrm>
          <a:prstGeom prst="rect">
            <a:avLst/>
          </a:prstGeom>
          <a:solidFill>
            <a:srgbClr val="B3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 rot="360000">
            <a:off x="10808208" y="-1097280"/>
            <a:ext cx="109728" cy="9052560"/>
          </a:xfrm>
          <a:prstGeom prst="rect">
            <a:avLst/>
          </a:prstGeom>
          <a:solidFill>
            <a:srgbClr val="B3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 rot="360000">
            <a:off x="11192256" y="-1097280"/>
            <a:ext cx="109728" cy="9052560"/>
          </a:xfrm>
          <a:prstGeom prst="rect">
            <a:avLst/>
          </a:prstGeom>
          <a:solidFill>
            <a:srgbClr val="B3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ectangle 4"/>
          <p:cNvSpPr/>
          <p:nvPr/>
        </p:nvSpPr>
        <p:spPr>
          <a:xfrm rot="360000">
            <a:off x="11576304" y="-1097280"/>
            <a:ext cx="109728" cy="9052560"/>
          </a:xfrm>
          <a:prstGeom prst="rect">
            <a:avLst/>
          </a:prstGeom>
          <a:solidFill>
            <a:srgbClr val="B3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TextBox 5"/>
          <p:cNvSpPr txBox="1"/>
          <p:nvPr/>
        </p:nvSpPr>
        <p:spPr>
          <a:xfrm>
            <a:off x="777240" y="640080"/>
            <a:ext cx="822960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1" i="0" spc="80">
                <a:solidFill>
                  <a:srgbClr val="FF3333"/>
                </a:solidFill>
                <a:latin typeface="Hanson Bold"/>
              </a:rPr>
              <a:t>01   </a:t>
            </a:r>
            <a:r>
              <a:rPr sz="1100" b="0" i="0" spc="240">
                <a:solidFill>
                  <a:srgbClr val="6C6C6C"/>
                </a:solidFill>
                <a:latin typeface="Oswald"/>
              </a:rPr>
              <a:t>BRAND FOUNDATION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49808" y="1024128"/>
            <a:ext cx="10058400" cy="8229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3400" b="1" i="0">
                <a:solidFill>
                  <a:srgbClr val="FEFEFE"/>
                </a:solidFill>
                <a:latin typeface="Hanson Bold"/>
              </a:rPr>
              <a:t>What we stand for.</a:t>
            </a:r>
          </a:p>
        </p:txBody>
      </p:sp>
      <p:sp>
        <p:nvSpPr>
          <p:cNvPr id="8" name="Rectangle 7"/>
          <p:cNvSpPr/>
          <p:nvPr/>
        </p:nvSpPr>
        <p:spPr>
          <a:xfrm>
            <a:off x="777240" y="2057400"/>
            <a:ext cx="3383280" cy="3383280"/>
          </a:xfrm>
          <a:prstGeom prst="rect">
            <a:avLst/>
          </a:prstGeom>
          <a:solidFill>
            <a:srgbClr val="16161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777240" y="2057400"/>
            <a:ext cx="3383280" cy="82296"/>
          </a:xfrm>
          <a:prstGeom prst="rect">
            <a:avLst/>
          </a:prstGeom>
          <a:solidFill>
            <a:srgbClr val="E6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1097280" y="2377440"/>
            <a:ext cx="2743200" cy="4572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400" b="1" i="0" spc="160">
                <a:solidFill>
                  <a:srgbClr val="E60000"/>
                </a:solidFill>
                <a:latin typeface="Hanson Bold"/>
              </a:rPr>
              <a:t>MISSION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7280" y="2971800"/>
            <a:ext cx="2743200" cy="23317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400"/>
              </a:spcAft>
            </a:pPr>
            <a:r>
              <a:rPr sz="1300" b="0" i="0">
                <a:solidFill>
                  <a:srgbClr val="DDDDDD"/>
                </a:solidFill>
                <a:latin typeface="Oswald"/>
              </a:rPr>
              <a:t>We make technology disappear into everyday life — so people get back the one thing it was always supposed to give them: time for what matters.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407408" y="2057400"/>
            <a:ext cx="3383280" cy="3383280"/>
          </a:xfrm>
          <a:prstGeom prst="rect">
            <a:avLst/>
          </a:prstGeom>
          <a:solidFill>
            <a:srgbClr val="16161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Rectangle 12"/>
          <p:cNvSpPr/>
          <p:nvPr/>
        </p:nvSpPr>
        <p:spPr>
          <a:xfrm>
            <a:off x="4407408" y="2057400"/>
            <a:ext cx="3383280" cy="82296"/>
          </a:xfrm>
          <a:prstGeom prst="rect">
            <a:avLst/>
          </a:prstGeom>
          <a:solidFill>
            <a:srgbClr val="E6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4727448" y="2377440"/>
            <a:ext cx="2743200" cy="4572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400" b="1" i="0" spc="160">
                <a:solidFill>
                  <a:srgbClr val="E60000"/>
                </a:solidFill>
                <a:latin typeface="Hanson Bold"/>
              </a:rPr>
              <a:t>VISION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27448" y="2971800"/>
            <a:ext cx="2743200" cy="23317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400"/>
              </a:spcAft>
            </a:pPr>
            <a:r>
              <a:rPr sz="1300" b="0" i="0">
                <a:solidFill>
                  <a:srgbClr val="DDDDDD"/>
                </a:solidFill>
                <a:latin typeface="Oswald"/>
              </a:rPr>
              <a:t>To be the partner homes in Egypt and beyond trust to turn scattered technology into one intelligent, effortless experience — from the first smart switch to the full digital backbone of a home.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037575" y="2057400"/>
            <a:ext cx="3383280" cy="3383280"/>
          </a:xfrm>
          <a:prstGeom prst="rect">
            <a:avLst/>
          </a:prstGeom>
          <a:solidFill>
            <a:srgbClr val="16161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Rectangle 16"/>
          <p:cNvSpPr/>
          <p:nvPr/>
        </p:nvSpPr>
        <p:spPr>
          <a:xfrm>
            <a:off x="8037575" y="2057400"/>
            <a:ext cx="3383280" cy="82296"/>
          </a:xfrm>
          <a:prstGeom prst="rect">
            <a:avLst/>
          </a:prstGeom>
          <a:solidFill>
            <a:srgbClr val="FF3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8357615" y="2377440"/>
            <a:ext cx="2743200" cy="4572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400" b="1" i="0" spc="160">
                <a:solidFill>
                  <a:srgbClr val="FF3333"/>
                </a:solidFill>
                <a:latin typeface="Hanson Bold"/>
              </a:rPr>
              <a:t>MANIFESTO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357615" y="2971800"/>
            <a:ext cx="2743200" cy="23317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400"/>
              </a:spcAft>
            </a:pPr>
            <a:r>
              <a:rPr sz="1300" b="0" i="0">
                <a:solidFill>
                  <a:srgbClr val="DDDDDD"/>
                </a:solidFill>
                <a:latin typeface="Oswald"/>
              </a:rPr>
              <a:t>“Where intelligence meets comfort.” We don’t sell gadgets. We build the quiet intelligence underneath — the layer that makes a home calmer and life simpler.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77240" y="5715000"/>
            <a:ext cx="10972800" cy="4572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 i="0" spc="240">
                <a:solidFill>
                  <a:srgbClr val="A8A8A8"/>
                </a:solidFill>
                <a:latin typeface="Oswald"/>
              </a:rPr>
              <a:t>SMART SOLUTIONS, SIMPLE LIVING.</a:t>
            </a:r>
            <a:r>
              <a:rPr sz="1100" b="0" i="0" spc="140">
                <a:solidFill>
                  <a:srgbClr val="6C6C6C"/>
                </a:solidFill>
                <a:latin typeface="Oswald"/>
              </a:rPr>
              <a:t>   MORE TIME FOR WHAT MATTERS.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1277295" y="6400800"/>
            <a:ext cx="64008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00" b="0" i="0" spc="60">
                <a:solidFill>
                  <a:srgbClr val="6C6C6C"/>
                </a:solidFill>
                <a:latin typeface="Oswald"/>
              </a:rPr>
              <a:t>03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66928" y="0"/>
            <a:ext cx="10972" cy="6858000"/>
          </a:xfrm>
          <a:prstGeom prst="rect">
            <a:avLst/>
          </a:prstGeom>
          <a:solidFill>
            <a:srgbClr val="F03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1133856" y="0"/>
            <a:ext cx="10972" cy="6858000"/>
          </a:xfrm>
          <a:prstGeom prst="rect">
            <a:avLst/>
          </a:prstGeom>
          <a:solidFill>
            <a:srgbClr val="F03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1700784" y="0"/>
            <a:ext cx="10972" cy="6858000"/>
          </a:xfrm>
          <a:prstGeom prst="rect">
            <a:avLst/>
          </a:prstGeom>
          <a:solidFill>
            <a:srgbClr val="F03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2267712" y="0"/>
            <a:ext cx="10972" cy="6858000"/>
          </a:xfrm>
          <a:prstGeom prst="rect">
            <a:avLst/>
          </a:prstGeom>
          <a:solidFill>
            <a:srgbClr val="F03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2834640" y="0"/>
            <a:ext cx="10972" cy="6858000"/>
          </a:xfrm>
          <a:prstGeom prst="rect">
            <a:avLst/>
          </a:prstGeom>
          <a:solidFill>
            <a:srgbClr val="F03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Rectangle 6"/>
          <p:cNvSpPr/>
          <p:nvPr/>
        </p:nvSpPr>
        <p:spPr>
          <a:xfrm>
            <a:off x="3401568" y="0"/>
            <a:ext cx="10972" cy="6858000"/>
          </a:xfrm>
          <a:prstGeom prst="rect">
            <a:avLst/>
          </a:prstGeom>
          <a:solidFill>
            <a:srgbClr val="F03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3968496" y="0"/>
            <a:ext cx="10972" cy="6858000"/>
          </a:xfrm>
          <a:prstGeom prst="rect">
            <a:avLst/>
          </a:prstGeom>
          <a:solidFill>
            <a:srgbClr val="F03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4535424" y="0"/>
            <a:ext cx="10972" cy="6858000"/>
          </a:xfrm>
          <a:prstGeom prst="rect">
            <a:avLst/>
          </a:prstGeom>
          <a:solidFill>
            <a:srgbClr val="F03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5102352" y="0"/>
            <a:ext cx="10972" cy="6858000"/>
          </a:xfrm>
          <a:prstGeom prst="rect">
            <a:avLst/>
          </a:prstGeom>
          <a:solidFill>
            <a:srgbClr val="F03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5669280" y="0"/>
            <a:ext cx="10972" cy="6858000"/>
          </a:xfrm>
          <a:prstGeom prst="rect">
            <a:avLst/>
          </a:prstGeom>
          <a:solidFill>
            <a:srgbClr val="F03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6236208" y="0"/>
            <a:ext cx="10972" cy="6858000"/>
          </a:xfrm>
          <a:prstGeom prst="rect">
            <a:avLst/>
          </a:prstGeom>
          <a:solidFill>
            <a:srgbClr val="F03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Rectangle 12"/>
          <p:cNvSpPr/>
          <p:nvPr/>
        </p:nvSpPr>
        <p:spPr>
          <a:xfrm>
            <a:off x="6803136" y="0"/>
            <a:ext cx="10972" cy="6858000"/>
          </a:xfrm>
          <a:prstGeom prst="rect">
            <a:avLst/>
          </a:prstGeom>
          <a:solidFill>
            <a:srgbClr val="F03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Rectangle 13"/>
          <p:cNvSpPr/>
          <p:nvPr/>
        </p:nvSpPr>
        <p:spPr>
          <a:xfrm>
            <a:off x="7370064" y="0"/>
            <a:ext cx="10972" cy="6858000"/>
          </a:xfrm>
          <a:prstGeom prst="rect">
            <a:avLst/>
          </a:prstGeom>
          <a:solidFill>
            <a:srgbClr val="F03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Rectangle 14"/>
          <p:cNvSpPr/>
          <p:nvPr/>
        </p:nvSpPr>
        <p:spPr>
          <a:xfrm>
            <a:off x="7936992" y="0"/>
            <a:ext cx="10972" cy="6858000"/>
          </a:xfrm>
          <a:prstGeom prst="rect">
            <a:avLst/>
          </a:prstGeom>
          <a:solidFill>
            <a:srgbClr val="F03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Rectangle 15"/>
          <p:cNvSpPr/>
          <p:nvPr/>
        </p:nvSpPr>
        <p:spPr>
          <a:xfrm>
            <a:off x="8503919" y="0"/>
            <a:ext cx="10972" cy="6858000"/>
          </a:xfrm>
          <a:prstGeom prst="rect">
            <a:avLst/>
          </a:prstGeom>
          <a:solidFill>
            <a:srgbClr val="F03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Rectangle 16"/>
          <p:cNvSpPr/>
          <p:nvPr/>
        </p:nvSpPr>
        <p:spPr>
          <a:xfrm>
            <a:off x="9070847" y="0"/>
            <a:ext cx="10972" cy="6858000"/>
          </a:xfrm>
          <a:prstGeom prst="rect">
            <a:avLst/>
          </a:prstGeom>
          <a:solidFill>
            <a:srgbClr val="F03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Rectangle 17"/>
          <p:cNvSpPr/>
          <p:nvPr/>
        </p:nvSpPr>
        <p:spPr>
          <a:xfrm>
            <a:off x="9637775" y="0"/>
            <a:ext cx="10972" cy="6858000"/>
          </a:xfrm>
          <a:prstGeom prst="rect">
            <a:avLst/>
          </a:prstGeom>
          <a:solidFill>
            <a:srgbClr val="F03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Rectangle 18"/>
          <p:cNvSpPr/>
          <p:nvPr/>
        </p:nvSpPr>
        <p:spPr>
          <a:xfrm>
            <a:off x="10204703" y="0"/>
            <a:ext cx="10972" cy="6858000"/>
          </a:xfrm>
          <a:prstGeom prst="rect">
            <a:avLst/>
          </a:prstGeom>
          <a:solidFill>
            <a:srgbClr val="F03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Rectangle 19"/>
          <p:cNvSpPr/>
          <p:nvPr/>
        </p:nvSpPr>
        <p:spPr>
          <a:xfrm>
            <a:off x="10771631" y="0"/>
            <a:ext cx="10972" cy="6858000"/>
          </a:xfrm>
          <a:prstGeom prst="rect">
            <a:avLst/>
          </a:prstGeom>
          <a:solidFill>
            <a:srgbClr val="F03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Rectangle 20"/>
          <p:cNvSpPr/>
          <p:nvPr/>
        </p:nvSpPr>
        <p:spPr>
          <a:xfrm>
            <a:off x="11338559" y="0"/>
            <a:ext cx="10972" cy="6858000"/>
          </a:xfrm>
          <a:prstGeom prst="rect">
            <a:avLst/>
          </a:prstGeom>
          <a:solidFill>
            <a:srgbClr val="F03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Rectangle 21"/>
          <p:cNvSpPr/>
          <p:nvPr/>
        </p:nvSpPr>
        <p:spPr>
          <a:xfrm>
            <a:off x="11905487" y="0"/>
            <a:ext cx="10972" cy="6858000"/>
          </a:xfrm>
          <a:prstGeom prst="rect">
            <a:avLst/>
          </a:prstGeom>
          <a:solidFill>
            <a:srgbClr val="F03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Rectangle 22"/>
          <p:cNvSpPr/>
          <p:nvPr/>
        </p:nvSpPr>
        <p:spPr>
          <a:xfrm>
            <a:off x="0" y="566928"/>
            <a:ext cx="12191695" cy="10972"/>
          </a:xfrm>
          <a:prstGeom prst="rect">
            <a:avLst/>
          </a:prstGeom>
          <a:solidFill>
            <a:srgbClr val="F03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Rectangle 23"/>
          <p:cNvSpPr/>
          <p:nvPr/>
        </p:nvSpPr>
        <p:spPr>
          <a:xfrm>
            <a:off x="0" y="1133856"/>
            <a:ext cx="12191695" cy="10972"/>
          </a:xfrm>
          <a:prstGeom prst="rect">
            <a:avLst/>
          </a:prstGeom>
          <a:solidFill>
            <a:srgbClr val="F03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Rectangle 24"/>
          <p:cNvSpPr/>
          <p:nvPr/>
        </p:nvSpPr>
        <p:spPr>
          <a:xfrm>
            <a:off x="0" y="1700784"/>
            <a:ext cx="12191695" cy="10972"/>
          </a:xfrm>
          <a:prstGeom prst="rect">
            <a:avLst/>
          </a:prstGeom>
          <a:solidFill>
            <a:srgbClr val="F03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Rectangle 25"/>
          <p:cNvSpPr/>
          <p:nvPr/>
        </p:nvSpPr>
        <p:spPr>
          <a:xfrm>
            <a:off x="0" y="2267712"/>
            <a:ext cx="12191695" cy="10972"/>
          </a:xfrm>
          <a:prstGeom prst="rect">
            <a:avLst/>
          </a:prstGeom>
          <a:solidFill>
            <a:srgbClr val="F03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Rectangle 26"/>
          <p:cNvSpPr/>
          <p:nvPr/>
        </p:nvSpPr>
        <p:spPr>
          <a:xfrm>
            <a:off x="0" y="2834640"/>
            <a:ext cx="12191695" cy="10972"/>
          </a:xfrm>
          <a:prstGeom prst="rect">
            <a:avLst/>
          </a:prstGeom>
          <a:solidFill>
            <a:srgbClr val="F03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Rectangle 27"/>
          <p:cNvSpPr/>
          <p:nvPr/>
        </p:nvSpPr>
        <p:spPr>
          <a:xfrm>
            <a:off x="0" y="3401568"/>
            <a:ext cx="12191695" cy="10972"/>
          </a:xfrm>
          <a:prstGeom prst="rect">
            <a:avLst/>
          </a:prstGeom>
          <a:solidFill>
            <a:srgbClr val="F03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Rectangle 28"/>
          <p:cNvSpPr/>
          <p:nvPr/>
        </p:nvSpPr>
        <p:spPr>
          <a:xfrm>
            <a:off x="0" y="3968496"/>
            <a:ext cx="12191695" cy="10972"/>
          </a:xfrm>
          <a:prstGeom prst="rect">
            <a:avLst/>
          </a:prstGeom>
          <a:solidFill>
            <a:srgbClr val="F03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Rectangle 29"/>
          <p:cNvSpPr/>
          <p:nvPr/>
        </p:nvSpPr>
        <p:spPr>
          <a:xfrm>
            <a:off x="0" y="4535424"/>
            <a:ext cx="12191695" cy="10972"/>
          </a:xfrm>
          <a:prstGeom prst="rect">
            <a:avLst/>
          </a:prstGeom>
          <a:solidFill>
            <a:srgbClr val="F03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Rectangle 30"/>
          <p:cNvSpPr/>
          <p:nvPr/>
        </p:nvSpPr>
        <p:spPr>
          <a:xfrm>
            <a:off x="0" y="5102352"/>
            <a:ext cx="12191695" cy="10972"/>
          </a:xfrm>
          <a:prstGeom prst="rect">
            <a:avLst/>
          </a:prstGeom>
          <a:solidFill>
            <a:srgbClr val="F03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Rectangle 31"/>
          <p:cNvSpPr/>
          <p:nvPr/>
        </p:nvSpPr>
        <p:spPr>
          <a:xfrm>
            <a:off x="0" y="5669280"/>
            <a:ext cx="12191695" cy="10972"/>
          </a:xfrm>
          <a:prstGeom prst="rect">
            <a:avLst/>
          </a:prstGeom>
          <a:solidFill>
            <a:srgbClr val="F03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Rectangle 32"/>
          <p:cNvSpPr/>
          <p:nvPr/>
        </p:nvSpPr>
        <p:spPr>
          <a:xfrm>
            <a:off x="0" y="6236208"/>
            <a:ext cx="12191695" cy="10972"/>
          </a:xfrm>
          <a:prstGeom prst="rect">
            <a:avLst/>
          </a:prstGeom>
          <a:solidFill>
            <a:srgbClr val="F03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4" name="Rectangle 33"/>
          <p:cNvSpPr/>
          <p:nvPr/>
        </p:nvSpPr>
        <p:spPr>
          <a:xfrm>
            <a:off x="0" y="6803136"/>
            <a:ext cx="12191695" cy="10972"/>
          </a:xfrm>
          <a:prstGeom prst="rect">
            <a:avLst/>
          </a:prstGeom>
          <a:solidFill>
            <a:srgbClr val="F03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TextBox 34"/>
          <p:cNvSpPr txBox="1"/>
          <p:nvPr/>
        </p:nvSpPr>
        <p:spPr>
          <a:xfrm>
            <a:off x="777240" y="2377440"/>
            <a:ext cx="10515600" cy="109728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5800" b="1" i="0">
                <a:solidFill>
                  <a:srgbClr val="FEFEFE"/>
                </a:solidFill>
                <a:latin typeface="Hanson Bold"/>
              </a:rPr>
              <a:t>What we do.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22960" y="3657600"/>
            <a:ext cx="9144000" cy="16459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400"/>
              </a:spcAft>
            </a:pPr>
            <a:r>
              <a:rPr sz="1700" b="0" i="0">
                <a:solidFill>
                  <a:srgbClr val="FEFEFE"/>
                </a:solidFill>
                <a:latin typeface="Oswald"/>
              </a:rPr>
              <a:t>We turn a house into a home that responds to you — lighting, climate, security, entertainment and more, brought together under one intelligent system and one simple app. </a:t>
            </a:r>
            <a:r>
              <a:rPr sz="1700" b="1" i="0">
                <a:solidFill>
                  <a:srgbClr val="0A0A0A"/>
                </a:solidFill>
                <a:latin typeface="Oswald"/>
              </a:rPr>
              <a:t>Complex made simple.</a:t>
            </a:r>
          </a:p>
        </p:txBody>
      </p:sp>
      <p:pic>
        <p:nvPicPr>
          <p:cNvPr id="37" name="Picture 36" descr="geek_primar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" y="640080"/>
            <a:ext cx="957278" cy="731520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822960" y="6035040"/>
            <a:ext cx="8229600" cy="3657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0" i="0" spc="280">
                <a:solidFill>
                  <a:srgbClr val="FEFEFE"/>
                </a:solidFill>
                <a:latin typeface="Oswald"/>
              </a:rPr>
              <a:t>WHAT DO YOU WISH TO AUTOMATE?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1277295" y="6400800"/>
            <a:ext cx="64008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00" b="0" i="0" spc="60">
                <a:solidFill>
                  <a:srgbClr val="FEFEFE"/>
                </a:solidFill>
                <a:latin typeface="Oswald"/>
              </a:rPr>
              <a:t>04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7240" y="457200"/>
            <a:ext cx="822960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1" i="0" spc="80">
                <a:solidFill>
                  <a:srgbClr val="E60000"/>
                </a:solidFill>
                <a:latin typeface="Hanson Bold"/>
              </a:rPr>
              <a:t>02   </a:t>
            </a:r>
            <a:r>
              <a:rPr sz="1100" b="0" i="0" spc="240">
                <a:solidFill>
                  <a:srgbClr val="6C6C6C"/>
                </a:solidFill>
                <a:latin typeface="Oswald"/>
              </a:rPr>
              <a:t>WHAT WE AUTOMATE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49808" y="868680"/>
            <a:ext cx="10515600" cy="7315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2800" b="1" i="0">
                <a:solidFill>
                  <a:srgbClr val="0A0A0A"/>
                </a:solidFill>
                <a:latin typeface="Hanson Bold"/>
              </a:rPr>
              <a:t>Nineteen ways to make a home </a:t>
            </a:r>
            <a:r>
              <a:rPr sz="2800" b="1" i="0">
                <a:solidFill>
                  <a:srgbClr val="E60000"/>
                </a:solidFill>
                <a:latin typeface="Hanson Bold"/>
              </a:rPr>
              <a:t>smart.</a:t>
            </a:r>
          </a:p>
        </p:txBody>
      </p:sp>
      <p:sp>
        <p:nvSpPr>
          <p:cNvPr id="4" name="Rectangle 3"/>
          <p:cNvSpPr/>
          <p:nvPr/>
        </p:nvSpPr>
        <p:spPr>
          <a:xfrm>
            <a:off x="777240" y="1783080"/>
            <a:ext cx="2103120" cy="932688"/>
          </a:xfrm>
          <a:prstGeom prst="rect">
            <a:avLst/>
          </a:prstGeom>
          <a:solidFill>
            <a:srgbClr val="FEFEF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777240" y="1783080"/>
            <a:ext cx="64008" cy="932688"/>
          </a:xfrm>
          <a:prstGeom prst="rect">
            <a:avLst/>
          </a:prstGeom>
          <a:solidFill>
            <a:srgbClr val="E6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6" name="Picture 5" descr="ic_lightbulb_ink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695" y="2020824"/>
            <a:ext cx="457200" cy="4572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63624" y="1783080"/>
            <a:ext cx="1225295" cy="93268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0" i="0" spc="15">
                <a:solidFill>
                  <a:srgbClr val="0A0A0A"/>
                </a:solidFill>
                <a:latin typeface="Oswald"/>
              </a:rPr>
              <a:t>Lights</a:t>
            </a:r>
          </a:p>
        </p:txBody>
      </p:sp>
      <p:sp>
        <p:nvSpPr>
          <p:cNvPr id="8" name="Rectangle 7"/>
          <p:cNvSpPr/>
          <p:nvPr/>
        </p:nvSpPr>
        <p:spPr>
          <a:xfrm>
            <a:off x="2971800" y="1783080"/>
            <a:ext cx="2103120" cy="932688"/>
          </a:xfrm>
          <a:prstGeom prst="rect">
            <a:avLst/>
          </a:prstGeom>
          <a:solidFill>
            <a:srgbClr val="FEFEF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2971800" y="1783080"/>
            <a:ext cx="64008" cy="932688"/>
          </a:xfrm>
          <a:prstGeom prst="rect">
            <a:avLst/>
          </a:prstGeom>
          <a:solidFill>
            <a:srgbClr val="E6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0" name="Picture 9" descr="ic_airvent_ink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1256" y="2020824"/>
            <a:ext cx="457200" cy="4572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758184" y="1783080"/>
            <a:ext cx="1225295" cy="93268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0" i="0" spc="15">
                <a:solidFill>
                  <a:srgbClr val="0A0A0A"/>
                </a:solidFill>
                <a:latin typeface="Oswald"/>
              </a:rPr>
              <a:t>Air Conditioners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166359" y="1783080"/>
            <a:ext cx="2103120" cy="932688"/>
          </a:xfrm>
          <a:prstGeom prst="rect">
            <a:avLst/>
          </a:prstGeom>
          <a:solidFill>
            <a:srgbClr val="FEFEF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Rectangle 12"/>
          <p:cNvSpPr/>
          <p:nvPr/>
        </p:nvSpPr>
        <p:spPr>
          <a:xfrm>
            <a:off x="5166359" y="1783080"/>
            <a:ext cx="64008" cy="932688"/>
          </a:xfrm>
          <a:prstGeom prst="rect">
            <a:avLst/>
          </a:prstGeom>
          <a:solidFill>
            <a:srgbClr val="E6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4" name="Picture 13" descr="ic_curtains_ink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5816" y="2020824"/>
            <a:ext cx="457200" cy="4572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952744" y="1783080"/>
            <a:ext cx="1225295" cy="93268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0" i="0" spc="15">
                <a:solidFill>
                  <a:srgbClr val="0A0A0A"/>
                </a:solidFill>
                <a:latin typeface="Oswald"/>
              </a:rPr>
              <a:t>Curtains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360919" y="1783080"/>
            <a:ext cx="2103120" cy="932688"/>
          </a:xfrm>
          <a:prstGeom prst="rect">
            <a:avLst/>
          </a:prstGeom>
          <a:solidFill>
            <a:srgbClr val="FEFEF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Rectangle 16"/>
          <p:cNvSpPr/>
          <p:nvPr/>
        </p:nvSpPr>
        <p:spPr>
          <a:xfrm>
            <a:off x="7360919" y="1783080"/>
            <a:ext cx="64008" cy="932688"/>
          </a:xfrm>
          <a:prstGeom prst="rect">
            <a:avLst/>
          </a:prstGeom>
          <a:solidFill>
            <a:srgbClr val="E6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8" name="Picture 17" descr="ic_shutters_ink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80375" y="2020824"/>
            <a:ext cx="457200" cy="45720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8147303" y="1783080"/>
            <a:ext cx="1225295" cy="93268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0" i="0" spc="15">
                <a:solidFill>
                  <a:srgbClr val="0A0A0A"/>
                </a:solidFill>
                <a:latin typeface="Oswald"/>
              </a:rPr>
              <a:t>Shutters</a:t>
            </a:r>
          </a:p>
        </p:txBody>
      </p:sp>
      <p:sp>
        <p:nvSpPr>
          <p:cNvPr id="20" name="Rectangle 19"/>
          <p:cNvSpPr/>
          <p:nvPr/>
        </p:nvSpPr>
        <p:spPr>
          <a:xfrm>
            <a:off x="9555480" y="1783080"/>
            <a:ext cx="2103120" cy="932688"/>
          </a:xfrm>
          <a:prstGeom prst="rect">
            <a:avLst/>
          </a:prstGeom>
          <a:solidFill>
            <a:srgbClr val="FEFEF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Rectangle 20"/>
          <p:cNvSpPr/>
          <p:nvPr/>
        </p:nvSpPr>
        <p:spPr>
          <a:xfrm>
            <a:off x="9555480" y="1783080"/>
            <a:ext cx="64008" cy="932688"/>
          </a:xfrm>
          <a:prstGeom prst="rect">
            <a:avLst/>
          </a:prstGeom>
          <a:solidFill>
            <a:srgbClr val="E6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2" name="Picture 21" descr="ic_water_ink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74936" y="2020824"/>
            <a:ext cx="457200" cy="457200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10341863" y="1783080"/>
            <a:ext cx="1225295" cy="93268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0" i="0" spc="15">
                <a:solidFill>
                  <a:srgbClr val="0A0A0A"/>
                </a:solidFill>
                <a:latin typeface="Oswald"/>
              </a:rPr>
              <a:t>Water</a:t>
            </a:r>
          </a:p>
        </p:txBody>
      </p:sp>
      <p:sp>
        <p:nvSpPr>
          <p:cNvPr id="24" name="Rectangle 23"/>
          <p:cNvSpPr/>
          <p:nvPr/>
        </p:nvSpPr>
        <p:spPr>
          <a:xfrm>
            <a:off x="777240" y="2843784"/>
            <a:ext cx="2103120" cy="932688"/>
          </a:xfrm>
          <a:prstGeom prst="rect">
            <a:avLst/>
          </a:prstGeom>
          <a:solidFill>
            <a:srgbClr val="FEFEF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Rectangle 24"/>
          <p:cNvSpPr/>
          <p:nvPr/>
        </p:nvSpPr>
        <p:spPr>
          <a:xfrm>
            <a:off x="777240" y="2843784"/>
            <a:ext cx="64008" cy="932688"/>
          </a:xfrm>
          <a:prstGeom prst="rect">
            <a:avLst/>
          </a:prstGeom>
          <a:solidFill>
            <a:srgbClr val="E6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6" name="Picture 25" descr="ic_gas_ink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6695" y="3081528"/>
            <a:ext cx="457200" cy="457200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563624" y="2843784"/>
            <a:ext cx="1225295" cy="93268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0" i="0" spc="15">
                <a:solidFill>
                  <a:srgbClr val="0A0A0A"/>
                </a:solidFill>
                <a:latin typeface="Oswald"/>
              </a:rPr>
              <a:t>Gas</a:t>
            </a:r>
          </a:p>
        </p:txBody>
      </p:sp>
      <p:sp>
        <p:nvSpPr>
          <p:cNvPr id="28" name="Rectangle 27"/>
          <p:cNvSpPr/>
          <p:nvPr/>
        </p:nvSpPr>
        <p:spPr>
          <a:xfrm>
            <a:off x="2971800" y="2843784"/>
            <a:ext cx="2103120" cy="932688"/>
          </a:xfrm>
          <a:prstGeom prst="rect">
            <a:avLst/>
          </a:prstGeom>
          <a:solidFill>
            <a:srgbClr val="FEFEF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Rectangle 28"/>
          <p:cNvSpPr/>
          <p:nvPr/>
        </p:nvSpPr>
        <p:spPr>
          <a:xfrm>
            <a:off x="2971800" y="2843784"/>
            <a:ext cx="64008" cy="932688"/>
          </a:xfrm>
          <a:prstGeom prst="rect">
            <a:avLst/>
          </a:prstGeom>
          <a:solidFill>
            <a:srgbClr val="E6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30" name="Picture 29" descr="ic_robot_ink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91256" y="3081528"/>
            <a:ext cx="457200" cy="457200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3758184" y="2843784"/>
            <a:ext cx="1225295" cy="93268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0" i="0" spc="15">
                <a:solidFill>
                  <a:srgbClr val="0A0A0A"/>
                </a:solidFill>
                <a:latin typeface="Oswald"/>
              </a:rPr>
              <a:t>Robot Cleaners</a:t>
            </a:r>
          </a:p>
        </p:txBody>
      </p:sp>
      <p:sp>
        <p:nvSpPr>
          <p:cNvPr id="32" name="Rectangle 31"/>
          <p:cNvSpPr/>
          <p:nvPr/>
        </p:nvSpPr>
        <p:spPr>
          <a:xfrm>
            <a:off x="5166359" y="2843784"/>
            <a:ext cx="2103120" cy="932688"/>
          </a:xfrm>
          <a:prstGeom prst="rect">
            <a:avLst/>
          </a:prstGeom>
          <a:solidFill>
            <a:srgbClr val="FEFEF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Rectangle 32"/>
          <p:cNvSpPr/>
          <p:nvPr/>
        </p:nvSpPr>
        <p:spPr>
          <a:xfrm>
            <a:off x="5166359" y="2843784"/>
            <a:ext cx="64008" cy="932688"/>
          </a:xfrm>
          <a:prstGeom prst="rect">
            <a:avLst/>
          </a:prstGeom>
          <a:solidFill>
            <a:srgbClr val="E6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34" name="Picture 33" descr="ic_doorbell_ink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85816" y="3081528"/>
            <a:ext cx="457200" cy="457200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5952744" y="2843784"/>
            <a:ext cx="1225295" cy="93268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0" i="0" spc="15">
                <a:solidFill>
                  <a:srgbClr val="0A0A0A"/>
                </a:solidFill>
                <a:latin typeface="Oswald"/>
              </a:rPr>
              <a:t>Doorbells</a:t>
            </a:r>
          </a:p>
        </p:txBody>
      </p:sp>
      <p:sp>
        <p:nvSpPr>
          <p:cNvPr id="36" name="Rectangle 35"/>
          <p:cNvSpPr/>
          <p:nvPr/>
        </p:nvSpPr>
        <p:spPr>
          <a:xfrm>
            <a:off x="7360919" y="2843784"/>
            <a:ext cx="2103120" cy="932688"/>
          </a:xfrm>
          <a:prstGeom prst="rect">
            <a:avLst/>
          </a:prstGeom>
          <a:solidFill>
            <a:srgbClr val="FEFEF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Rectangle 36"/>
          <p:cNvSpPr/>
          <p:nvPr/>
        </p:nvSpPr>
        <p:spPr>
          <a:xfrm>
            <a:off x="7360919" y="2843784"/>
            <a:ext cx="64008" cy="932688"/>
          </a:xfrm>
          <a:prstGeom prst="rect">
            <a:avLst/>
          </a:prstGeom>
          <a:solidFill>
            <a:srgbClr val="E6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38" name="Picture 37" descr="ic_network_ink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80375" y="3081528"/>
            <a:ext cx="457200" cy="457200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8147303" y="2843784"/>
            <a:ext cx="1225295" cy="93268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0" i="0" spc="15">
                <a:solidFill>
                  <a:srgbClr val="0A0A0A"/>
                </a:solidFill>
                <a:latin typeface="Oswald"/>
              </a:rPr>
              <a:t>Home Networks</a:t>
            </a:r>
          </a:p>
        </p:txBody>
      </p:sp>
      <p:sp>
        <p:nvSpPr>
          <p:cNvPr id="40" name="Rectangle 39"/>
          <p:cNvSpPr/>
          <p:nvPr/>
        </p:nvSpPr>
        <p:spPr>
          <a:xfrm>
            <a:off x="9555480" y="2843784"/>
            <a:ext cx="2103120" cy="932688"/>
          </a:xfrm>
          <a:prstGeom prst="rect">
            <a:avLst/>
          </a:prstGeom>
          <a:solidFill>
            <a:srgbClr val="FEFEF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1" name="Rectangle 40"/>
          <p:cNvSpPr/>
          <p:nvPr/>
        </p:nvSpPr>
        <p:spPr>
          <a:xfrm>
            <a:off x="9555480" y="2843784"/>
            <a:ext cx="64008" cy="932688"/>
          </a:xfrm>
          <a:prstGeom prst="rect">
            <a:avLst/>
          </a:prstGeom>
          <a:solidFill>
            <a:srgbClr val="E6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2" name="Picture 41" descr="ic_satellite_ink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774936" y="3081528"/>
            <a:ext cx="457200" cy="457200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10341863" y="2843784"/>
            <a:ext cx="1225295" cy="93268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0" i="0" spc="15">
                <a:solidFill>
                  <a:srgbClr val="0A0A0A"/>
                </a:solidFill>
                <a:latin typeface="Oswald"/>
              </a:rPr>
              <a:t>Satellites &amp; IPTV</a:t>
            </a:r>
          </a:p>
        </p:txBody>
      </p:sp>
      <p:sp>
        <p:nvSpPr>
          <p:cNvPr id="44" name="Rectangle 43"/>
          <p:cNvSpPr/>
          <p:nvPr/>
        </p:nvSpPr>
        <p:spPr>
          <a:xfrm>
            <a:off x="777240" y="3904488"/>
            <a:ext cx="2103120" cy="932688"/>
          </a:xfrm>
          <a:prstGeom prst="rect">
            <a:avLst/>
          </a:prstGeom>
          <a:solidFill>
            <a:srgbClr val="FEFEF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5" name="Rectangle 44"/>
          <p:cNvSpPr/>
          <p:nvPr/>
        </p:nvSpPr>
        <p:spPr>
          <a:xfrm>
            <a:off x="777240" y="3904488"/>
            <a:ext cx="64008" cy="932688"/>
          </a:xfrm>
          <a:prstGeom prst="rect">
            <a:avLst/>
          </a:prstGeom>
          <a:solidFill>
            <a:srgbClr val="E6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6" name="Picture 45" descr="ic_audio_ink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96695" y="4142232"/>
            <a:ext cx="457200" cy="457200"/>
          </a:xfrm>
          <a:prstGeom prst="rect">
            <a:avLst/>
          </a:prstGeom>
        </p:spPr>
      </p:pic>
      <p:sp>
        <p:nvSpPr>
          <p:cNvPr id="47" name="TextBox 46"/>
          <p:cNvSpPr txBox="1"/>
          <p:nvPr/>
        </p:nvSpPr>
        <p:spPr>
          <a:xfrm>
            <a:off x="1563624" y="3904488"/>
            <a:ext cx="1225295" cy="93268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0" i="0" spc="15">
                <a:solidFill>
                  <a:srgbClr val="0A0A0A"/>
                </a:solidFill>
                <a:latin typeface="Oswald"/>
              </a:rPr>
              <a:t>Audio Systems</a:t>
            </a:r>
          </a:p>
        </p:txBody>
      </p:sp>
      <p:sp>
        <p:nvSpPr>
          <p:cNvPr id="48" name="Rectangle 47"/>
          <p:cNvSpPr/>
          <p:nvPr/>
        </p:nvSpPr>
        <p:spPr>
          <a:xfrm>
            <a:off x="2971800" y="3904488"/>
            <a:ext cx="2103120" cy="932688"/>
          </a:xfrm>
          <a:prstGeom prst="rect">
            <a:avLst/>
          </a:prstGeom>
          <a:solidFill>
            <a:srgbClr val="FEFEF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9" name="Rectangle 48"/>
          <p:cNvSpPr/>
          <p:nvPr/>
        </p:nvSpPr>
        <p:spPr>
          <a:xfrm>
            <a:off x="2971800" y="3904488"/>
            <a:ext cx="64008" cy="932688"/>
          </a:xfrm>
          <a:prstGeom prst="rect">
            <a:avLst/>
          </a:prstGeom>
          <a:solidFill>
            <a:srgbClr val="E6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0" name="Picture 49" descr="ic_server_ink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191256" y="4142232"/>
            <a:ext cx="457200" cy="457200"/>
          </a:xfrm>
          <a:prstGeom prst="rect">
            <a:avLst/>
          </a:prstGeom>
        </p:spPr>
      </p:pic>
      <p:sp>
        <p:nvSpPr>
          <p:cNvPr id="51" name="TextBox 50"/>
          <p:cNvSpPr txBox="1"/>
          <p:nvPr/>
        </p:nvSpPr>
        <p:spPr>
          <a:xfrm>
            <a:off x="3758184" y="3904488"/>
            <a:ext cx="1225295" cy="93268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0" i="0" spc="15">
                <a:solidFill>
                  <a:srgbClr val="0A0A0A"/>
                </a:solidFill>
                <a:latin typeface="Oswald"/>
              </a:rPr>
              <a:t>Home Servers</a:t>
            </a:r>
          </a:p>
        </p:txBody>
      </p:sp>
      <p:sp>
        <p:nvSpPr>
          <p:cNvPr id="52" name="Rectangle 51"/>
          <p:cNvSpPr/>
          <p:nvPr/>
        </p:nvSpPr>
        <p:spPr>
          <a:xfrm>
            <a:off x="5166359" y="3904488"/>
            <a:ext cx="2103120" cy="932688"/>
          </a:xfrm>
          <a:prstGeom prst="rect">
            <a:avLst/>
          </a:prstGeom>
          <a:solidFill>
            <a:srgbClr val="FEFEF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3" name="Rectangle 52"/>
          <p:cNvSpPr/>
          <p:nvPr/>
        </p:nvSpPr>
        <p:spPr>
          <a:xfrm>
            <a:off x="5166359" y="3904488"/>
            <a:ext cx="64008" cy="932688"/>
          </a:xfrm>
          <a:prstGeom prst="rect">
            <a:avLst/>
          </a:prstGeom>
          <a:solidFill>
            <a:srgbClr val="E6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4" name="Picture 53" descr="ic_cctv_ink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385816" y="4142232"/>
            <a:ext cx="457200" cy="457200"/>
          </a:xfrm>
          <a:prstGeom prst="rect">
            <a:avLst/>
          </a:prstGeom>
        </p:spPr>
      </p:pic>
      <p:sp>
        <p:nvSpPr>
          <p:cNvPr id="55" name="TextBox 54"/>
          <p:cNvSpPr txBox="1"/>
          <p:nvPr/>
        </p:nvSpPr>
        <p:spPr>
          <a:xfrm>
            <a:off x="5952744" y="3904488"/>
            <a:ext cx="1225295" cy="93268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0" i="0" spc="15">
                <a:solidFill>
                  <a:srgbClr val="0A0A0A"/>
                </a:solidFill>
                <a:latin typeface="Oswald"/>
              </a:rPr>
              <a:t>CCTV</a:t>
            </a:r>
          </a:p>
        </p:txBody>
      </p:sp>
      <p:sp>
        <p:nvSpPr>
          <p:cNvPr id="56" name="Rectangle 55"/>
          <p:cNvSpPr/>
          <p:nvPr/>
        </p:nvSpPr>
        <p:spPr>
          <a:xfrm>
            <a:off x="7360919" y="3904488"/>
            <a:ext cx="2103120" cy="932688"/>
          </a:xfrm>
          <a:prstGeom prst="rect">
            <a:avLst/>
          </a:prstGeom>
          <a:solidFill>
            <a:srgbClr val="FEFEF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7" name="Rectangle 56"/>
          <p:cNvSpPr/>
          <p:nvPr/>
        </p:nvSpPr>
        <p:spPr>
          <a:xfrm>
            <a:off x="7360919" y="3904488"/>
            <a:ext cx="64008" cy="932688"/>
          </a:xfrm>
          <a:prstGeom prst="rect">
            <a:avLst/>
          </a:prstGeom>
          <a:solidFill>
            <a:srgbClr val="E6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8" name="Picture 57" descr="ic_intercom_ink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580375" y="4142232"/>
            <a:ext cx="457200" cy="457200"/>
          </a:xfrm>
          <a:prstGeom prst="rect">
            <a:avLst/>
          </a:prstGeom>
        </p:spPr>
      </p:pic>
      <p:sp>
        <p:nvSpPr>
          <p:cNvPr id="59" name="TextBox 58"/>
          <p:cNvSpPr txBox="1"/>
          <p:nvPr/>
        </p:nvSpPr>
        <p:spPr>
          <a:xfrm>
            <a:off x="8147303" y="3904488"/>
            <a:ext cx="1225295" cy="93268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0" i="0" spc="15">
                <a:solidFill>
                  <a:srgbClr val="0A0A0A"/>
                </a:solidFill>
                <a:latin typeface="Oswald"/>
              </a:rPr>
              <a:t>Intercom</a:t>
            </a:r>
          </a:p>
        </p:txBody>
      </p:sp>
      <p:sp>
        <p:nvSpPr>
          <p:cNvPr id="60" name="Rectangle 59"/>
          <p:cNvSpPr/>
          <p:nvPr/>
        </p:nvSpPr>
        <p:spPr>
          <a:xfrm>
            <a:off x="9555480" y="3904488"/>
            <a:ext cx="2103120" cy="932688"/>
          </a:xfrm>
          <a:prstGeom prst="rect">
            <a:avLst/>
          </a:prstGeom>
          <a:solidFill>
            <a:srgbClr val="FEFEF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1" name="Rectangle 60"/>
          <p:cNvSpPr/>
          <p:nvPr/>
        </p:nvSpPr>
        <p:spPr>
          <a:xfrm>
            <a:off x="9555480" y="3904488"/>
            <a:ext cx="64008" cy="932688"/>
          </a:xfrm>
          <a:prstGeom prst="rect">
            <a:avLst/>
          </a:prstGeom>
          <a:solidFill>
            <a:srgbClr val="E6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62" name="Picture 61" descr="ic_lock_ink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774936" y="4142232"/>
            <a:ext cx="457200" cy="457200"/>
          </a:xfrm>
          <a:prstGeom prst="rect">
            <a:avLst/>
          </a:prstGeom>
        </p:spPr>
      </p:pic>
      <p:sp>
        <p:nvSpPr>
          <p:cNvPr id="63" name="TextBox 62"/>
          <p:cNvSpPr txBox="1"/>
          <p:nvPr/>
        </p:nvSpPr>
        <p:spPr>
          <a:xfrm>
            <a:off x="10341863" y="3904488"/>
            <a:ext cx="1225295" cy="93268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0" i="0" spc="15">
                <a:solidFill>
                  <a:srgbClr val="0A0A0A"/>
                </a:solidFill>
                <a:latin typeface="Oswald"/>
              </a:rPr>
              <a:t>Door Locks</a:t>
            </a:r>
          </a:p>
        </p:txBody>
      </p:sp>
      <p:sp>
        <p:nvSpPr>
          <p:cNvPr id="64" name="Rectangle 63"/>
          <p:cNvSpPr/>
          <p:nvPr/>
        </p:nvSpPr>
        <p:spPr>
          <a:xfrm>
            <a:off x="777240" y="4965192"/>
            <a:ext cx="2103120" cy="932688"/>
          </a:xfrm>
          <a:prstGeom prst="rect">
            <a:avLst/>
          </a:prstGeom>
          <a:solidFill>
            <a:srgbClr val="FEFEF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5" name="Rectangle 64"/>
          <p:cNvSpPr/>
          <p:nvPr/>
        </p:nvSpPr>
        <p:spPr>
          <a:xfrm>
            <a:off x="777240" y="4965192"/>
            <a:ext cx="64008" cy="932688"/>
          </a:xfrm>
          <a:prstGeom prst="rect">
            <a:avLst/>
          </a:prstGeom>
          <a:solidFill>
            <a:srgbClr val="E6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66" name="Picture 65" descr="ic_sprinkler_ink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96695" y="5202936"/>
            <a:ext cx="457200" cy="457200"/>
          </a:xfrm>
          <a:prstGeom prst="rect">
            <a:avLst/>
          </a:prstGeom>
        </p:spPr>
      </p:pic>
      <p:sp>
        <p:nvSpPr>
          <p:cNvPr id="67" name="TextBox 66"/>
          <p:cNvSpPr txBox="1"/>
          <p:nvPr/>
        </p:nvSpPr>
        <p:spPr>
          <a:xfrm>
            <a:off x="1563624" y="4965192"/>
            <a:ext cx="1225295" cy="93268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0" i="0" spc="15">
                <a:solidFill>
                  <a:srgbClr val="0A0A0A"/>
                </a:solidFill>
                <a:latin typeface="Oswald"/>
              </a:rPr>
              <a:t>Irrigation</a:t>
            </a:r>
          </a:p>
        </p:txBody>
      </p:sp>
      <p:sp>
        <p:nvSpPr>
          <p:cNvPr id="68" name="Rectangle 67"/>
          <p:cNvSpPr/>
          <p:nvPr/>
        </p:nvSpPr>
        <p:spPr>
          <a:xfrm>
            <a:off x="2971800" y="4965192"/>
            <a:ext cx="2103120" cy="932688"/>
          </a:xfrm>
          <a:prstGeom prst="rect">
            <a:avLst/>
          </a:prstGeom>
          <a:solidFill>
            <a:srgbClr val="FEFEF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9" name="Rectangle 68"/>
          <p:cNvSpPr/>
          <p:nvPr/>
        </p:nvSpPr>
        <p:spPr>
          <a:xfrm>
            <a:off x="2971800" y="4965192"/>
            <a:ext cx="64008" cy="932688"/>
          </a:xfrm>
          <a:prstGeom prst="rect">
            <a:avLst/>
          </a:prstGeom>
          <a:solidFill>
            <a:srgbClr val="E6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70" name="Picture 69" descr="ic_garage_ink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191256" y="5202936"/>
            <a:ext cx="457200" cy="457200"/>
          </a:xfrm>
          <a:prstGeom prst="rect">
            <a:avLst/>
          </a:prstGeom>
        </p:spPr>
      </p:pic>
      <p:sp>
        <p:nvSpPr>
          <p:cNvPr id="71" name="TextBox 70"/>
          <p:cNvSpPr txBox="1"/>
          <p:nvPr/>
        </p:nvSpPr>
        <p:spPr>
          <a:xfrm>
            <a:off x="3758184" y="4965192"/>
            <a:ext cx="1225295" cy="93268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0" i="0" spc="15">
                <a:solidFill>
                  <a:srgbClr val="0A0A0A"/>
                </a:solidFill>
                <a:latin typeface="Oswald"/>
              </a:rPr>
              <a:t>Garage Gates</a:t>
            </a:r>
          </a:p>
        </p:txBody>
      </p:sp>
      <p:sp>
        <p:nvSpPr>
          <p:cNvPr id="72" name="Rectangle 71"/>
          <p:cNvSpPr/>
          <p:nvPr/>
        </p:nvSpPr>
        <p:spPr>
          <a:xfrm>
            <a:off x="5166359" y="4965192"/>
            <a:ext cx="2103120" cy="932688"/>
          </a:xfrm>
          <a:prstGeom prst="rect">
            <a:avLst/>
          </a:prstGeom>
          <a:solidFill>
            <a:srgbClr val="FEFEF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3" name="Rectangle 72"/>
          <p:cNvSpPr/>
          <p:nvPr/>
        </p:nvSpPr>
        <p:spPr>
          <a:xfrm>
            <a:off x="5166359" y="4965192"/>
            <a:ext cx="64008" cy="932688"/>
          </a:xfrm>
          <a:prstGeom prst="rect">
            <a:avLst/>
          </a:prstGeom>
          <a:solidFill>
            <a:srgbClr val="E6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74" name="Picture 73" descr="ic_controller_ink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385816" y="5202936"/>
            <a:ext cx="457200" cy="457200"/>
          </a:xfrm>
          <a:prstGeom prst="rect">
            <a:avLst/>
          </a:prstGeom>
        </p:spPr>
      </p:pic>
      <p:sp>
        <p:nvSpPr>
          <p:cNvPr id="75" name="TextBox 74"/>
          <p:cNvSpPr txBox="1"/>
          <p:nvPr/>
        </p:nvSpPr>
        <p:spPr>
          <a:xfrm>
            <a:off x="5952744" y="4965192"/>
            <a:ext cx="1225295" cy="93268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0" i="0" spc="15">
                <a:solidFill>
                  <a:srgbClr val="0A0A0A"/>
                </a:solidFill>
                <a:latin typeface="Oswald"/>
              </a:rPr>
              <a:t>Game Rooms</a:t>
            </a:r>
          </a:p>
        </p:txBody>
      </p:sp>
      <p:sp>
        <p:nvSpPr>
          <p:cNvPr id="76" name="Rectangle 75"/>
          <p:cNvSpPr/>
          <p:nvPr/>
        </p:nvSpPr>
        <p:spPr>
          <a:xfrm>
            <a:off x="7360919" y="4965192"/>
            <a:ext cx="2103120" cy="932688"/>
          </a:xfrm>
          <a:prstGeom prst="rect">
            <a:avLst/>
          </a:prstGeom>
          <a:solidFill>
            <a:srgbClr val="FEFEF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7" name="Rectangle 76"/>
          <p:cNvSpPr/>
          <p:nvPr/>
        </p:nvSpPr>
        <p:spPr>
          <a:xfrm>
            <a:off x="7360919" y="4965192"/>
            <a:ext cx="64008" cy="932688"/>
          </a:xfrm>
          <a:prstGeom prst="rect">
            <a:avLst/>
          </a:prstGeom>
          <a:solidFill>
            <a:srgbClr val="E6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78" name="Picture 77" descr="ic_speaker_ink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580375" y="5202936"/>
            <a:ext cx="457200" cy="457200"/>
          </a:xfrm>
          <a:prstGeom prst="rect">
            <a:avLst/>
          </a:prstGeom>
        </p:spPr>
      </p:pic>
      <p:sp>
        <p:nvSpPr>
          <p:cNvPr id="79" name="TextBox 78"/>
          <p:cNvSpPr txBox="1"/>
          <p:nvPr/>
        </p:nvSpPr>
        <p:spPr>
          <a:xfrm>
            <a:off x="8147303" y="4965192"/>
            <a:ext cx="1225295" cy="93268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0" i="0" spc="15">
                <a:solidFill>
                  <a:srgbClr val="0A0A0A"/>
                </a:solidFill>
                <a:latin typeface="Oswald"/>
              </a:rPr>
              <a:t>Hubs &amp; Speakers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548640" y="6400800"/>
            <a:ext cx="640080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800" b="1" i="0" spc="120">
                <a:solidFill>
                  <a:srgbClr val="A8A8A8"/>
                </a:solidFill>
                <a:latin typeface="Hanson Bold"/>
              </a:rPr>
              <a:t>GEEK SOLUTIONS</a:t>
            </a:r>
            <a:r>
              <a:rPr sz="800" b="0" i="0" spc="40">
                <a:solidFill>
                  <a:srgbClr val="A8A8A8"/>
                </a:solidFill>
                <a:latin typeface="Oswald"/>
              </a:rPr>
              <a:t>   ·   Where intelligence meets comfort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11277295" y="6400800"/>
            <a:ext cx="64008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00" b="0" i="0" spc="60">
                <a:solidFill>
                  <a:srgbClr val="6C6C6C"/>
                </a:solidFill>
                <a:latin typeface="Oswald"/>
              </a:rPr>
              <a:t>05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4023360" cy="6858000"/>
          </a:xfrm>
          <a:prstGeom prst="rect">
            <a:avLst/>
          </a:prstGeom>
          <a:solidFill>
            <a:srgbClr val="0A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3" name="Picture 2" descr="geek_primar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" y="640080"/>
            <a:ext cx="933346" cy="713232"/>
          </a:xfrm>
          <a:prstGeom prst="rect">
            <a:avLst/>
          </a:prstGeom>
        </p:spPr>
      </p:pic>
      <p:pic>
        <p:nvPicPr>
          <p:cNvPr id="4" name="Picture 3" descr="ic_lightbulb_wh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928" y="1874519"/>
            <a:ext cx="548640" cy="54864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66928" y="2514600"/>
            <a:ext cx="3291840" cy="18288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2000"/>
              </a:lnSpc>
              <a:spcBef>
                <a:spcPts val="0"/>
              </a:spcBef>
              <a:spcAft>
                <a:spcPts val="400"/>
              </a:spcAft>
            </a:pPr>
            <a:r>
              <a:rPr sz="2800" b="1" i="0">
                <a:solidFill>
                  <a:srgbClr val="FEFEFE"/>
                </a:solidFill>
                <a:latin typeface="Hanson Bold"/>
              </a:rPr>
              <a:t>Lighting,</a:t>
            </a:r>
          </a:p>
          <a:p>
            <a:pPr algn="l">
              <a:lnSpc>
                <a:spcPct val="102000"/>
              </a:lnSpc>
              <a:spcBef>
                <a:spcPts val="0"/>
              </a:spcBef>
              <a:spcAft>
                <a:spcPts val="400"/>
              </a:spcAft>
            </a:pPr>
            <a:r>
              <a:rPr sz="2800" b="1" i="0">
                <a:solidFill>
                  <a:srgbClr val="FEFEFE"/>
                </a:solidFill>
                <a:latin typeface="Hanson Bold"/>
              </a:rPr>
              <a:t>shading &amp;</a:t>
            </a:r>
          </a:p>
          <a:p>
            <a:pPr algn="l">
              <a:lnSpc>
                <a:spcPct val="102000"/>
              </a:lnSpc>
              <a:spcBef>
                <a:spcPts val="0"/>
              </a:spcBef>
              <a:spcAft>
                <a:spcPts val="400"/>
              </a:spcAft>
            </a:pPr>
            <a:r>
              <a:rPr sz="2800" b="1" i="0">
                <a:solidFill>
                  <a:srgbClr val="E60000"/>
                </a:solidFill>
                <a:latin typeface="Hanson Bold"/>
              </a:rPr>
              <a:t>comfort.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66928" y="4709160"/>
            <a:ext cx="3200400" cy="18288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400"/>
              </a:spcAft>
            </a:pPr>
            <a:r>
              <a:rPr sz="1300" b="0" i="0">
                <a:solidFill>
                  <a:srgbClr val="A8A8A8"/>
                </a:solidFill>
                <a:latin typeface="Oswald"/>
              </a:rPr>
              <a:t>Full control of lights, shutters and curtains — from smart switches and premium keypads to the traditional switches you already have.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26280" y="1005840"/>
            <a:ext cx="6949440" cy="4572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500" b="1" i="0" spc="80">
                <a:solidFill>
                  <a:srgbClr val="0A0A0A"/>
                </a:solidFill>
                <a:latin typeface="Hanson Bold"/>
              </a:rPr>
              <a:t>SWITCHING &amp; CONTROL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526280" y="1508760"/>
            <a:ext cx="1381125" cy="384048"/>
          </a:xfrm>
          <a:prstGeom prst="roundRect">
            <a:avLst/>
          </a:prstGeom>
          <a:solidFill>
            <a:srgbClr val="FEFEFE"/>
          </a:solidFill>
          <a:ln w="9525">
            <a:solidFill>
              <a:srgbClr val="DDDDD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4526280" y="1508760"/>
            <a:ext cx="1381125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0" i="0" spc="10">
                <a:solidFill>
                  <a:srgbClr val="0A0A0A"/>
                </a:solidFill>
                <a:latin typeface="Oswald"/>
              </a:rPr>
              <a:t>Smart Switches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026277" y="1508760"/>
            <a:ext cx="1697355" cy="384048"/>
          </a:xfrm>
          <a:prstGeom prst="roundRect">
            <a:avLst/>
          </a:prstGeom>
          <a:solidFill>
            <a:srgbClr val="FEFEFE"/>
          </a:solidFill>
          <a:ln w="9525">
            <a:solidFill>
              <a:srgbClr val="DDDDD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6026277" y="1508760"/>
            <a:ext cx="1697355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0" i="0" spc="10">
                <a:solidFill>
                  <a:srgbClr val="0A0A0A"/>
                </a:solidFill>
                <a:latin typeface="Oswald"/>
              </a:rPr>
              <a:t>Ekinex KNX Keypads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842504" y="1508760"/>
            <a:ext cx="2329815" cy="384048"/>
          </a:xfrm>
          <a:prstGeom prst="roundRect">
            <a:avLst/>
          </a:prstGeom>
          <a:solidFill>
            <a:srgbClr val="FEFEFE"/>
          </a:solidFill>
          <a:ln w="9525">
            <a:solidFill>
              <a:srgbClr val="DDDDD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7842504" y="1508760"/>
            <a:ext cx="2329815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0" i="0" spc="10">
                <a:solidFill>
                  <a:srgbClr val="0A0A0A"/>
                </a:solidFill>
                <a:latin typeface="Oswald"/>
              </a:rPr>
              <a:t>Traditional-Switch Control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4526280" y="2011680"/>
            <a:ext cx="2487930" cy="384048"/>
          </a:xfrm>
          <a:prstGeom prst="roundRect">
            <a:avLst/>
          </a:prstGeom>
          <a:solidFill>
            <a:srgbClr val="FEFEFE"/>
          </a:solidFill>
          <a:ln w="9525">
            <a:solidFill>
              <a:srgbClr val="DDDDD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4526280" y="2011680"/>
            <a:ext cx="2487930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0" i="0" spc="10">
                <a:solidFill>
                  <a:srgbClr val="0A0A0A"/>
                </a:solidFill>
                <a:latin typeface="Oswald"/>
              </a:rPr>
              <a:t>Lights · Shutters · Curtains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526280" y="2624328"/>
            <a:ext cx="6949440" cy="4572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500" b="1" i="0" spc="80">
                <a:solidFill>
                  <a:srgbClr val="0A0A0A"/>
                </a:solidFill>
                <a:latin typeface="Hanson Bold"/>
              </a:rPr>
              <a:t>SMART LIGHTING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4526280" y="3127248"/>
            <a:ext cx="1539240" cy="384048"/>
          </a:xfrm>
          <a:prstGeom prst="roundRect">
            <a:avLst/>
          </a:prstGeom>
          <a:solidFill>
            <a:srgbClr val="FEFEFE"/>
          </a:solidFill>
          <a:ln w="9525">
            <a:solidFill>
              <a:srgbClr val="DDDDD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4526280" y="3127248"/>
            <a:ext cx="1539240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0" i="0" spc="10">
                <a:solidFill>
                  <a:srgbClr val="0A0A0A"/>
                </a:solidFill>
                <a:latin typeface="Oswald"/>
              </a:rPr>
              <a:t>Philips Hue Kits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6184392" y="3127248"/>
            <a:ext cx="1618297" cy="384048"/>
          </a:xfrm>
          <a:prstGeom prst="roundRect">
            <a:avLst/>
          </a:prstGeom>
          <a:solidFill>
            <a:srgbClr val="FEFEFE"/>
          </a:solidFill>
          <a:ln w="9525">
            <a:solidFill>
              <a:srgbClr val="DDDDD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TextBox 19"/>
          <p:cNvSpPr txBox="1"/>
          <p:nvPr/>
        </p:nvSpPr>
        <p:spPr>
          <a:xfrm>
            <a:off x="6184392" y="3127248"/>
            <a:ext cx="1618297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0" i="0" spc="10">
                <a:solidFill>
                  <a:srgbClr val="0A0A0A"/>
                </a:solidFill>
                <a:latin typeface="Oswald"/>
              </a:rPr>
              <a:t>Hue Play &amp; Strips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7921561" y="3127248"/>
            <a:ext cx="1539240" cy="384048"/>
          </a:xfrm>
          <a:prstGeom prst="roundRect">
            <a:avLst/>
          </a:prstGeom>
          <a:solidFill>
            <a:srgbClr val="FEFEFE"/>
          </a:solidFill>
          <a:ln w="9525">
            <a:solidFill>
              <a:srgbClr val="DDDDD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TextBox 21"/>
          <p:cNvSpPr txBox="1"/>
          <p:nvPr/>
        </p:nvSpPr>
        <p:spPr>
          <a:xfrm>
            <a:off x="7921561" y="3127248"/>
            <a:ext cx="1539240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0" i="0" spc="10">
                <a:solidFill>
                  <a:srgbClr val="0A0A0A"/>
                </a:solidFill>
                <a:latin typeface="Oswald"/>
              </a:rPr>
              <a:t>Philips Dynalite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9579673" y="3127248"/>
            <a:ext cx="1697355" cy="384048"/>
          </a:xfrm>
          <a:prstGeom prst="roundRect">
            <a:avLst/>
          </a:prstGeom>
          <a:solidFill>
            <a:srgbClr val="FEFEFE"/>
          </a:solidFill>
          <a:ln w="9525">
            <a:solidFill>
              <a:srgbClr val="DDDDD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TextBox 23"/>
          <p:cNvSpPr txBox="1"/>
          <p:nvPr/>
        </p:nvSpPr>
        <p:spPr>
          <a:xfrm>
            <a:off x="9579673" y="3127248"/>
            <a:ext cx="1697355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0" i="0" spc="10">
                <a:solidFill>
                  <a:srgbClr val="0A0A0A"/>
                </a:solidFill>
                <a:latin typeface="Oswald"/>
              </a:rPr>
              <a:t>Scenes &amp; Schedules</a:t>
            </a:r>
          </a:p>
        </p:txBody>
      </p:sp>
      <p:sp>
        <p:nvSpPr>
          <p:cNvPr id="25" name="Rectangle 24"/>
          <p:cNvSpPr/>
          <p:nvPr/>
        </p:nvSpPr>
        <p:spPr>
          <a:xfrm>
            <a:off x="4526280" y="3831335"/>
            <a:ext cx="6949440" cy="45720"/>
          </a:xfrm>
          <a:prstGeom prst="rect">
            <a:avLst/>
          </a:prstGeom>
          <a:solidFill>
            <a:srgbClr val="E6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TextBox 25"/>
          <p:cNvSpPr txBox="1"/>
          <p:nvPr/>
        </p:nvSpPr>
        <p:spPr>
          <a:xfrm>
            <a:off x="4526280" y="4059935"/>
            <a:ext cx="6949440" cy="12801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8000"/>
              </a:lnSpc>
              <a:spcBef>
                <a:spcPts val="0"/>
              </a:spcBef>
              <a:spcAft>
                <a:spcPts val="400"/>
              </a:spcAft>
            </a:pPr>
            <a:r>
              <a:rPr sz="1350" b="0" i="0">
                <a:solidFill>
                  <a:srgbClr val="0A0A0A"/>
                </a:solidFill>
                <a:latin typeface="Oswald"/>
              </a:rPr>
              <a:t>One tap sets the scene — wake-up light, movie mode, away mode — or let the home adjust itself to the time of day. From entry-level kits to bespoke architectural lighting.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48640" y="6400800"/>
            <a:ext cx="640080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800" b="1" i="0" spc="120">
                <a:solidFill>
                  <a:srgbClr val="A8A8A8"/>
                </a:solidFill>
                <a:latin typeface="Hanson Bold"/>
              </a:rPr>
              <a:t>GEEK SOLUTIONS</a:t>
            </a:r>
            <a:r>
              <a:rPr sz="800" b="0" i="0" spc="40">
                <a:solidFill>
                  <a:srgbClr val="A8A8A8"/>
                </a:solidFill>
                <a:latin typeface="Oswald"/>
              </a:rPr>
              <a:t>   ·   Where intelligence meets comfort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1277295" y="6400800"/>
            <a:ext cx="64008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00" b="0" i="0" spc="60">
                <a:solidFill>
                  <a:srgbClr val="6C6C6C"/>
                </a:solidFill>
                <a:latin typeface="Oswald"/>
              </a:rPr>
              <a:t>06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0A0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 rot="360000">
            <a:off x="10607040" y="-1097280"/>
            <a:ext cx="109728" cy="9052560"/>
          </a:xfrm>
          <a:prstGeom prst="rect">
            <a:avLst/>
          </a:prstGeom>
          <a:solidFill>
            <a:srgbClr val="B3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 rot="360000">
            <a:off x="10991088" y="-1097280"/>
            <a:ext cx="109728" cy="9052560"/>
          </a:xfrm>
          <a:prstGeom prst="rect">
            <a:avLst/>
          </a:prstGeom>
          <a:solidFill>
            <a:srgbClr val="B3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 rot="360000">
            <a:off x="11375136" y="-1097280"/>
            <a:ext cx="109728" cy="9052560"/>
          </a:xfrm>
          <a:prstGeom prst="rect">
            <a:avLst/>
          </a:prstGeom>
          <a:solidFill>
            <a:srgbClr val="B3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777240" y="502920"/>
            <a:ext cx="822960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1" i="0" spc="80">
                <a:solidFill>
                  <a:srgbClr val="FF3333"/>
                </a:solidFill>
                <a:latin typeface="Hanson Bold"/>
              </a:rPr>
              <a:t>02   </a:t>
            </a:r>
            <a:r>
              <a:rPr sz="1100" b="0" i="0" spc="240">
                <a:solidFill>
                  <a:srgbClr val="6C6C6C"/>
                </a:solidFill>
                <a:latin typeface="Oswald"/>
              </a:rPr>
              <a:t>PREMIUM CONTROL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49808" y="914400"/>
            <a:ext cx="10515600" cy="7315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2800" b="1" i="0">
                <a:solidFill>
                  <a:srgbClr val="FEFEFE"/>
                </a:solidFill>
                <a:latin typeface="Hanson Bold"/>
              </a:rPr>
              <a:t>Bespoke control, </a:t>
            </a:r>
            <a:r>
              <a:rPr sz="2800" b="1" i="0">
                <a:solidFill>
                  <a:srgbClr val="E60000"/>
                </a:solidFill>
                <a:latin typeface="Hanson Bold"/>
              </a:rPr>
              <a:t>by design.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1691640"/>
            <a:ext cx="10607040" cy="54864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400"/>
              </a:spcAft>
            </a:pPr>
            <a:r>
              <a:rPr sz="1350" b="0" i="0">
                <a:solidFill>
                  <a:srgbClr val="A8A8A8"/>
                </a:solidFill>
                <a:latin typeface="Oswald"/>
              </a:rPr>
              <a:t>For homes where the switch on the wall matters as much as the light it controls — architectural-grade systems, finished to your interior in our design studio.</a:t>
            </a:r>
          </a:p>
        </p:txBody>
      </p:sp>
      <p:sp>
        <p:nvSpPr>
          <p:cNvPr id="8" name="Rectangle 7"/>
          <p:cNvSpPr/>
          <p:nvPr/>
        </p:nvSpPr>
        <p:spPr>
          <a:xfrm>
            <a:off x="777240" y="2514600"/>
            <a:ext cx="5212080" cy="3401568"/>
          </a:xfrm>
          <a:prstGeom prst="rect">
            <a:avLst/>
          </a:prstGeom>
          <a:solidFill>
            <a:srgbClr val="16161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777240" y="2514600"/>
            <a:ext cx="5212080" cy="73152"/>
          </a:xfrm>
          <a:prstGeom prst="rect">
            <a:avLst/>
          </a:prstGeom>
          <a:solidFill>
            <a:srgbClr val="E6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1097280" y="2788920"/>
            <a:ext cx="4572000" cy="4572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700" b="1" i="0" spc="40">
                <a:solidFill>
                  <a:srgbClr val="FEFEFE"/>
                </a:solidFill>
                <a:latin typeface="Hanson Bold"/>
              </a:rPr>
              <a:t>EKINEX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7280" y="3246120"/>
            <a:ext cx="4572000" cy="3657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0" i="1" spc="20">
                <a:solidFill>
                  <a:srgbClr val="FF3333"/>
                </a:solidFill>
                <a:latin typeface="Oswald"/>
              </a:rPr>
              <a:t>KNX · Italian design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97280" y="3657600"/>
            <a:ext cx="4572000" cy="109728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6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0" i="0">
                <a:solidFill>
                  <a:srgbClr val="CFCFCF"/>
                </a:solidFill>
                <a:latin typeface="Oswald"/>
              </a:rPr>
              <a:t>Customizable keypads and switches in glass, metal and technopolymer — engraved to your rooms and finished to match your interior. One elegant control for lighting, climate and blinds.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1097280" y="4892040"/>
            <a:ext cx="1270444" cy="384048"/>
          </a:xfrm>
          <a:prstGeom prst="roundRect">
            <a:avLst/>
          </a:prstGeom>
          <a:solidFill>
            <a:srgbClr val="161616"/>
          </a:solidFill>
          <a:ln w="9525">
            <a:solidFill>
              <a:srgbClr val="33333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1097280" y="4892040"/>
            <a:ext cx="1270444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50" b="0" i="0" spc="10">
                <a:solidFill>
                  <a:srgbClr val="FEFEFE"/>
                </a:solidFill>
                <a:latin typeface="Oswald"/>
              </a:rPr>
              <a:t>Custom Finishes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2486596" y="4892040"/>
            <a:ext cx="1137627" cy="384048"/>
          </a:xfrm>
          <a:prstGeom prst="roundRect">
            <a:avLst/>
          </a:prstGeom>
          <a:solidFill>
            <a:srgbClr val="161616"/>
          </a:solidFill>
          <a:ln w="9525">
            <a:solidFill>
              <a:srgbClr val="33333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2486596" y="4892040"/>
            <a:ext cx="1137627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50" b="0" i="0" spc="10">
                <a:solidFill>
                  <a:srgbClr val="FEFEFE"/>
                </a:solidFill>
                <a:latin typeface="Oswald"/>
              </a:rPr>
              <a:t>Glass · Metal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3743096" y="4892040"/>
            <a:ext cx="1336852" cy="384048"/>
          </a:xfrm>
          <a:prstGeom prst="roundRect">
            <a:avLst/>
          </a:prstGeom>
          <a:solidFill>
            <a:srgbClr val="161616"/>
          </a:solidFill>
          <a:ln w="9525">
            <a:solidFill>
              <a:srgbClr val="33333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3743096" y="4892040"/>
            <a:ext cx="1336852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50" b="0" i="0" spc="10">
                <a:solidFill>
                  <a:srgbClr val="FEFEFE"/>
                </a:solidFill>
                <a:latin typeface="Oswald"/>
              </a:rPr>
              <a:t>Engraved Keypads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1097280" y="5394959"/>
            <a:ext cx="473544" cy="384048"/>
          </a:xfrm>
          <a:prstGeom prst="roundRect">
            <a:avLst/>
          </a:prstGeom>
          <a:solidFill>
            <a:srgbClr val="161616"/>
          </a:solidFill>
          <a:ln w="9525">
            <a:solidFill>
              <a:srgbClr val="33333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TextBox 19"/>
          <p:cNvSpPr txBox="1"/>
          <p:nvPr/>
        </p:nvSpPr>
        <p:spPr>
          <a:xfrm>
            <a:off x="1097280" y="5394959"/>
            <a:ext cx="473544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50" b="0" i="0" spc="10">
                <a:solidFill>
                  <a:srgbClr val="FEFEFE"/>
                </a:solidFill>
                <a:latin typeface="Oswald"/>
              </a:rPr>
              <a:t>KNX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1689696" y="5394959"/>
            <a:ext cx="1137627" cy="384048"/>
          </a:xfrm>
          <a:prstGeom prst="roundRect">
            <a:avLst/>
          </a:prstGeom>
          <a:solidFill>
            <a:srgbClr val="161616"/>
          </a:solidFill>
          <a:ln w="9525">
            <a:solidFill>
              <a:srgbClr val="33333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TextBox 21"/>
          <p:cNvSpPr txBox="1"/>
          <p:nvPr/>
        </p:nvSpPr>
        <p:spPr>
          <a:xfrm>
            <a:off x="1689696" y="5394959"/>
            <a:ext cx="1137627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50" b="0" i="0" spc="10">
                <a:solidFill>
                  <a:srgbClr val="FEFEFE"/>
                </a:solidFill>
                <a:latin typeface="Oswald"/>
              </a:rPr>
              <a:t>Design Studio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263640" y="2514600"/>
            <a:ext cx="5212080" cy="3401568"/>
          </a:xfrm>
          <a:prstGeom prst="rect">
            <a:avLst/>
          </a:prstGeom>
          <a:solidFill>
            <a:srgbClr val="16161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Rectangle 23"/>
          <p:cNvSpPr/>
          <p:nvPr/>
        </p:nvSpPr>
        <p:spPr>
          <a:xfrm>
            <a:off x="6263640" y="2514600"/>
            <a:ext cx="5212080" cy="73152"/>
          </a:xfrm>
          <a:prstGeom prst="rect">
            <a:avLst/>
          </a:prstGeom>
          <a:solidFill>
            <a:srgbClr val="E6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6583679" y="2788920"/>
            <a:ext cx="4572000" cy="4572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700" b="1" i="0" spc="40">
                <a:solidFill>
                  <a:srgbClr val="FEFEFE"/>
                </a:solidFill>
                <a:latin typeface="Hanson Bold"/>
              </a:rPr>
              <a:t>PHILIPS DYNALITE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583679" y="3246120"/>
            <a:ext cx="4572000" cy="3657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0" i="1" spc="20">
                <a:solidFill>
                  <a:srgbClr val="FF3333"/>
                </a:solidFill>
                <a:latin typeface="Oswald"/>
              </a:rPr>
              <a:t>Professional lighting control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583679" y="3657600"/>
            <a:ext cx="4572000" cy="109728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6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0" i="0">
                <a:solidFill>
                  <a:srgbClr val="CFCFCF"/>
                </a:solidFill>
                <a:latin typeface="Oswald"/>
              </a:rPr>
              <a:t>Architectural-grade lighting control trusted in luxury homes and hospitality — precise dimming, tunable white and scalable scenes that bring a space to life at the right moment.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583679" y="4892040"/>
            <a:ext cx="1137627" cy="384048"/>
          </a:xfrm>
          <a:prstGeom prst="roundRect">
            <a:avLst/>
          </a:prstGeom>
          <a:solidFill>
            <a:srgbClr val="161616"/>
          </a:solidFill>
          <a:ln w="9525">
            <a:solidFill>
              <a:srgbClr val="33333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6583679" y="4892040"/>
            <a:ext cx="1137627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50" b="0" i="0" spc="10">
                <a:solidFill>
                  <a:srgbClr val="FEFEFE"/>
                </a:solidFill>
                <a:latin typeface="Oswald"/>
              </a:rPr>
              <a:t>Scene Control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7840179" y="4892040"/>
            <a:ext cx="1137627" cy="384048"/>
          </a:xfrm>
          <a:prstGeom prst="roundRect">
            <a:avLst/>
          </a:prstGeom>
          <a:solidFill>
            <a:srgbClr val="161616"/>
          </a:solidFill>
          <a:ln w="9525">
            <a:solidFill>
              <a:srgbClr val="33333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7840179" y="4892040"/>
            <a:ext cx="1137627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50" b="0" i="0" spc="10">
                <a:solidFill>
                  <a:srgbClr val="FEFEFE"/>
                </a:solidFill>
                <a:latin typeface="Oswald"/>
              </a:rPr>
              <a:t>Tunable White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9096679" y="4892040"/>
            <a:ext cx="1270444" cy="384048"/>
          </a:xfrm>
          <a:prstGeom prst="roundRect">
            <a:avLst/>
          </a:prstGeom>
          <a:solidFill>
            <a:srgbClr val="161616"/>
          </a:solidFill>
          <a:ln w="9525">
            <a:solidFill>
              <a:srgbClr val="33333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TextBox 32"/>
          <p:cNvSpPr txBox="1"/>
          <p:nvPr/>
        </p:nvSpPr>
        <p:spPr>
          <a:xfrm>
            <a:off x="9096679" y="4892040"/>
            <a:ext cx="1270444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50" b="0" i="0" spc="10">
                <a:solidFill>
                  <a:srgbClr val="FEFEFE"/>
                </a:solidFill>
                <a:latin typeface="Oswald"/>
              </a:rPr>
              <a:t>Precise Dimming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6583679" y="5394959"/>
            <a:ext cx="805586" cy="384048"/>
          </a:xfrm>
          <a:prstGeom prst="roundRect">
            <a:avLst/>
          </a:prstGeom>
          <a:solidFill>
            <a:srgbClr val="161616"/>
          </a:solidFill>
          <a:ln w="9525">
            <a:solidFill>
              <a:srgbClr val="33333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TextBox 34"/>
          <p:cNvSpPr txBox="1"/>
          <p:nvPr/>
        </p:nvSpPr>
        <p:spPr>
          <a:xfrm>
            <a:off x="6583679" y="5394959"/>
            <a:ext cx="805586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50" b="0" i="0" spc="10">
                <a:solidFill>
                  <a:srgbClr val="FEFEFE"/>
                </a:solidFill>
                <a:latin typeface="Oswald"/>
              </a:rPr>
              <a:t>Scalable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508138" y="5394959"/>
            <a:ext cx="871994" cy="384048"/>
          </a:xfrm>
          <a:prstGeom prst="roundRect">
            <a:avLst/>
          </a:prstGeom>
          <a:solidFill>
            <a:srgbClr val="161616"/>
          </a:solidFill>
          <a:ln w="9525">
            <a:solidFill>
              <a:srgbClr val="33333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TextBox 36"/>
          <p:cNvSpPr txBox="1"/>
          <p:nvPr/>
        </p:nvSpPr>
        <p:spPr>
          <a:xfrm>
            <a:off x="7508138" y="5394959"/>
            <a:ext cx="871994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50" b="0" i="0" spc="10">
                <a:solidFill>
                  <a:srgbClr val="FEFEFE"/>
                </a:solidFill>
                <a:latin typeface="Oswald"/>
              </a:rPr>
              <a:t>Circadian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77240" y="5989320"/>
            <a:ext cx="10698480" cy="3657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50" b="0" i="0" spc="140">
                <a:solidFill>
                  <a:srgbClr val="A8A8A8"/>
                </a:solidFill>
                <a:latin typeface="Oswald"/>
              </a:rPr>
              <a:t>CUSTOMIZATION &amp; DESIGN STUDIOS — EVERY KEYPAD FINISHED TO MATCH YOUR SPACE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1277295" y="6400800"/>
            <a:ext cx="64008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00" b="0" i="0" spc="60">
                <a:solidFill>
                  <a:srgbClr val="6C6C6C"/>
                </a:solidFill>
                <a:latin typeface="Oswald"/>
              </a:rPr>
              <a:t>07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7240" y="457200"/>
            <a:ext cx="822960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1" i="0" spc="80">
                <a:solidFill>
                  <a:srgbClr val="E60000"/>
                </a:solidFill>
                <a:latin typeface="Hanson Bold"/>
              </a:rPr>
              <a:t>02   </a:t>
            </a:r>
            <a:r>
              <a:rPr sz="1100" b="0" i="0" spc="240">
                <a:solidFill>
                  <a:srgbClr val="6C6C6C"/>
                </a:solidFill>
                <a:latin typeface="Oswald"/>
              </a:rPr>
              <a:t>CLIMATE, WATER &amp; SAFETY</a:t>
            </a:r>
          </a:p>
        </p:txBody>
      </p:sp>
      <p:pic>
        <p:nvPicPr>
          <p:cNvPr id="3" name="Picture 2" descr="ic_airvent_ink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35640" y="411480"/>
            <a:ext cx="640080" cy="64008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49808" y="868680"/>
            <a:ext cx="10515600" cy="7315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2800" b="1" i="0">
                <a:solidFill>
                  <a:srgbClr val="0A0A0A"/>
                </a:solidFill>
                <a:latin typeface="Hanson Bold"/>
              </a:rPr>
              <a:t>A home that protects </a:t>
            </a:r>
            <a:r>
              <a:rPr sz="2800" b="1" i="0">
                <a:solidFill>
                  <a:srgbClr val="E60000"/>
                </a:solidFill>
                <a:latin typeface="Hanson Bold"/>
              </a:rPr>
              <a:t>itself.</a:t>
            </a:r>
          </a:p>
        </p:txBody>
      </p:sp>
      <p:sp>
        <p:nvSpPr>
          <p:cNvPr id="5" name="Rectangle 4"/>
          <p:cNvSpPr/>
          <p:nvPr/>
        </p:nvSpPr>
        <p:spPr>
          <a:xfrm>
            <a:off x="777240" y="1783080"/>
            <a:ext cx="3520440" cy="4206240"/>
          </a:xfrm>
          <a:prstGeom prst="rect">
            <a:avLst/>
          </a:prstGeom>
          <a:solidFill>
            <a:srgbClr val="FEFEF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777240" y="1783080"/>
            <a:ext cx="3520440" cy="64008"/>
          </a:xfrm>
          <a:prstGeom prst="rect">
            <a:avLst/>
          </a:prstGeom>
          <a:solidFill>
            <a:srgbClr val="E6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1051560" y="2020824"/>
            <a:ext cx="2971800" cy="4572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500" b="1" i="0" spc="60">
                <a:solidFill>
                  <a:srgbClr val="0A0A0A"/>
                </a:solidFill>
                <a:latin typeface="Hanson Bold"/>
              </a:rPr>
              <a:t>CLIMATE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51560" y="2441448"/>
            <a:ext cx="2971800" cy="3657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50" b="0" i="1" spc="20">
                <a:solidFill>
                  <a:srgbClr val="E60000"/>
                </a:solidFill>
                <a:latin typeface="Oswald"/>
              </a:rPr>
              <a:t>Set it and forget it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051560" y="2807208"/>
            <a:ext cx="552602" cy="384048"/>
          </a:xfrm>
          <a:prstGeom prst="roundRect">
            <a:avLst/>
          </a:prstGeom>
          <a:solidFill>
            <a:srgbClr val="FEFEFE"/>
          </a:solidFill>
          <a:ln w="9525">
            <a:solidFill>
              <a:srgbClr val="DDDDD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1051560" y="2807208"/>
            <a:ext cx="552602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 i="0" spc="10">
                <a:solidFill>
                  <a:srgbClr val="0A0A0A"/>
                </a:solidFill>
                <a:latin typeface="Oswald"/>
              </a:rPr>
              <a:t>Nest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723034" y="2807208"/>
            <a:ext cx="761314" cy="384048"/>
          </a:xfrm>
          <a:prstGeom prst="roundRect">
            <a:avLst/>
          </a:prstGeom>
          <a:solidFill>
            <a:srgbClr val="FEFEFE"/>
          </a:solidFill>
          <a:ln w="9525">
            <a:solidFill>
              <a:srgbClr val="DDDDD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1723034" y="2807208"/>
            <a:ext cx="761314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 i="0" spc="10">
                <a:solidFill>
                  <a:srgbClr val="0A0A0A"/>
                </a:solidFill>
                <a:latin typeface="Oswald"/>
              </a:rPr>
              <a:t>Sensibo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1560" y="3300984"/>
            <a:ext cx="2971800" cy="250545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6000"/>
              </a:lnSpc>
              <a:spcBef>
                <a:spcPts val="0"/>
              </a:spcBef>
              <a:spcAft>
                <a:spcPts val="400"/>
              </a:spcAft>
            </a:pPr>
            <a:r>
              <a:rPr sz="1300" b="1" i="0">
                <a:solidFill>
                  <a:srgbClr val="E60000"/>
                </a:solidFill>
                <a:latin typeface="Oswald"/>
              </a:rPr>
              <a:t>—  </a:t>
            </a:r>
            <a:r>
              <a:rPr sz="1300" b="0" i="0">
                <a:solidFill>
                  <a:srgbClr val="6C6C6C"/>
                </a:solidFill>
                <a:latin typeface="Oswald"/>
              </a:rPr>
              <a:t>On/off &amp; full AC control</a:t>
            </a:r>
          </a:p>
          <a:p>
            <a:pPr algn="l">
              <a:lnSpc>
                <a:spcPct val="116000"/>
              </a:lnSpc>
              <a:spcBef>
                <a:spcPts val="0"/>
              </a:spcBef>
              <a:spcAft>
                <a:spcPts val="400"/>
              </a:spcAft>
            </a:pPr>
            <a:r>
              <a:rPr sz="1300" b="1" i="0">
                <a:solidFill>
                  <a:srgbClr val="E60000"/>
                </a:solidFill>
                <a:latin typeface="Oswald"/>
              </a:rPr>
              <a:t>—  </a:t>
            </a:r>
            <a:r>
              <a:rPr sz="1300" b="0" i="0">
                <a:solidFill>
                  <a:srgbClr val="6C6C6C"/>
                </a:solidFill>
                <a:latin typeface="Oswald"/>
              </a:rPr>
              <a:t>Schedules by room</a:t>
            </a:r>
          </a:p>
          <a:p>
            <a:pPr algn="l">
              <a:lnSpc>
                <a:spcPct val="116000"/>
              </a:lnSpc>
              <a:spcBef>
                <a:spcPts val="0"/>
              </a:spcBef>
              <a:spcAft>
                <a:spcPts val="400"/>
              </a:spcAft>
            </a:pPr>
            <a:r>
              <a:rPr sz="1300" b="1" i="0">
                <a:solidFill>
                  <a:srgbClr val="E60000"/>
                </a:solidFill>
                <a:latin typeface="Oswald"/>
              </a:rPr>
              <a:t>—  </a:t>
            </a:r>
            <a:r>
              <a:rPr sz="1300" b="0" i="0">
                <a:solidFill>
                  <a:srgbClr val="6C6C6C"/>
                </a:solidFill>
                <a:latin typeface="Oswald"/>
              </a:rPr>
              <a:t>Smart thermostats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434840" y="1783080"/>
            <a:ext cx="3520440" cy="4206240"/>
          </a:xfrm>
          <a:prstGeom prst="rect">
            <a:avLst/>
          </a:prstGeom>
          <a:solidFill>
            <a:srgbClr val="0A0A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Rectangle 14"/>
          <p:cNvSpPr/>
          <p:nvPr/>
        </p:nvSpPr>
        <p:spPr>
          <a:xfrm>
            <a:off x="4434840" y="1783080"/>
            <a:ext cx="3520440" cy="64008"/>
          </a:xfrm>
          <a:prstGeom prst="rect">
            <a:avLst/>
          </a:prstGeom>
          <a:solidFill>
            <a:srgbClr val="E6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4709159" y="2020824"/>
            <a:ext cx="2971800" cy="4572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500" b="1" i="0" spc="60">
                <a:solidFill>
                  <a:srgbClr val="FEFEFE"/>
                </a:solidFill>
                <a:latin typeface="Hanson Bold"/>
              </a:rPr>
              <a:t>WATER &amp; GAS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709159" y="2441448"/>
            <a:ext cx="2971800" cy="3657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50" b="0" i="1" spc="20">
                <a:solidFill>
                  <a:srgbClr val="E60000"/>
                </a:solidFill>
                <a:latin typeface="Oswald"/>
              </a:rPr>
              <a:t>Leaks caught early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709159" y="2807208"/>
            <a:ext cx="2971800" cy="299923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6000"/>
              </a:lnSpc>
              <a:spcBef>
                <a:spcPts val="0"/>
              </a:spcBef>
              <a:spcAft>
                <a:spcPts val="400"/>
              </a:spcAft>
            </a:pPr>
            <a:r>
              <a:rPr sz="1300" b="1" i="0">
                <a:solidFill>
                  <a:srgbClr val="E60000"/>
                </a:solidFill>
                <a:latin typeface="Oswald"/>
              </a:rPr>
              <a:t>—  </a:t>
            </a:r>
            <a:r>
              <a:rPr sz="1300" b="0" i="0">
                <a:solidFill>
                  <a:srgbClr val="A8A8A8"/>
                </a:solidFill>
                <a:latin typeface="Oswald"/>
              </a:rPr>
              <a:t>On/off for gas &amp; water pipes</a:t>
            </a:r>
          </a:p>
          <a:p>
            <a:pPr algn="l">
              <a:lnSpc>
                <a:spcPct val="116000"/>
              </a:lnSpc>
              <a:spcBef>
                <a:spcPts val="0"/>
              </a:spcBef>
              <a:spcAft>
                <a:spcPts val="400"/>
              </a:spcAft>
            </a:pPr>
            <a:r>
              <a:rPr sz="1300" b="1" i="0">
                <a:solidFill>
                  <a:srgbClr val="E60000"/>
                </a:solidFill>
                <a:latin typeface="Oswald"/>
              </a:rPr>
              <a:t>—  </a:t>
            </a:r>
            <a:r>
              <a:rPr sz="1300" b="0" i="0">
                <a:solidFill>
                  <a:srgbClr val="A8A8A8"/>
                </a:solidFill>
                <a:latin typeface="Oswald"/>
              </a:rPr>
              <a:t>Water leakage detection</a:t>
            </a:r>
          </a:p>
          <a:p>
            <a:pPr algn="l">
              <a:lnSpc>
                <a:spcPct val="116000"/>
              </a:lnSpc>
              <a:spcBef>
                <a:spcPts val="0"/>
              </a:spcBef>
              <a:spcAft>
                <a:spcPts val="400"/>
              </a:spcAft>
            </a:pPr>
            <a:r>
              <a:rPr sz="1300" b="1" i="0">
                <a:solidFill>
                  <a:srgbClr val="E60000"/>
                </a:solidFill>
                <a:latin typeface="Oswald"/>
              </a:rPr>
              <a:t>—  </a:t>
            </a:r>
            <a:r>
              <a:rPr sz="1300" b="0" i="0">
                <a:solidFill>
                  <a:srgbClr val="A8A8A8"/>
                </a:solidFill>
                <a:latin typeface="Oswald"/>
              </a:rPr>
              <a:t>Gas leakage detection</a:t>
            </a:r>
          </a:p>
          <a:p>
            <a:pPr algn="l">
              <a:lnSpc>
                <a:spcPct val="116000"/>
              </a:lnSpc>
              <a:spcBef>
                <a:spcPts val="0"/>
              </a:spcBef>
              <a:spcAft>
                <a:spcPts val="400"/>
              </a:spcAft>
            </a:pPr>
            <a:r>
              <a:rPr sz="1300" b="1" i="0">
                <a:solidFill>
                  <a:srgbClr val="E60000"/>
                </a:solidFill>
                <a:latin typeface="Oswald"/>
              </a:rPr>
              <a:t>—  </a:t>
            </a:r>
            <a:r>
              <a:rPr sz="1300" b="0" i="0">
                <a:solidFill>
                  <a:srgbClr val="A8A8A8"/>
                </a:solidFill>
                <a:latin typeface="Oswald"/>
              </a:rPr>
              <a:t>Automatic shut-off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092440" y="1783080"/>
            <a:ext cx="3383280" cy="4206240"/>
          </a:xfrm>
          <a:prstGeom prst="rect">
            <a:avLst/>
          </a:prstGeom>
          <a:solidFill>
            <a:srgbClr val="FEFEF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Rectangle 19"/>
          <p:cNvSpPr/>
          <p:nvPr/>
        </p:nvSpPr>
        <p:spPr>
          <a:xfrm>
            <a:off x="8092440" y="1783080"/>
            <a:ext cx="3383280" cy="64008"/>
          </a:xfrm>
          <a:prstGeom prst="rect">
            <a:avLst/>
          </a:prstGeom>
          <a:solidFill>
            <a:srgbClr val="E6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8366760" y="2020824"/>
            <a:ext cx="2834640" cy="4572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500" b="1" i="0" spc="60">
                <a:solidFill>
                  <a:srgbClr val="0A0A0A"/>
                </a:solidFill>
                <a:latin typeface="Hanson Bold"/>
              </a:rPr>
              <a:t>WHY IT MATTERS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366760" y="2441448"/>
            <a:ext cx="2834640" cy="3657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50" b="0" i="1" spc="20">
                <a:solidFill>
                  <a:srgbClr val="E60000"/>
                </a:solidFill>
                <a:latin typeface="Oswald"/>
              </a:rPr>
              <a:t>Peace of mind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366760" y="2807208"/>
            <a:ext cx="2834640" cy="299923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16000"/>
              </a:lnSpc>
              <a:spcBef>
                <a:spcPts val="0"/>
              </a:spcBef>
              <a:spcAft>
                <a:spcPts val="400"/>
              </a:spcAft>
            </a:pPr>
            <a:r>
              <a:rPr sz="1300" b="1" i="0">
                <a:solidFill>
                  <a:srgbClr val="E60000"/>
                </a:solidFill>
                <a:latin typeface="Oswald"/>
              </a:rPr>
              <a:t>—  </a:t>
            </a:r>
            <a:r>
              <a:rPr sz="1300" b="0" i="0">
                <a:solidFill>
                  <a:srgbClr val="6C6C6C"/>
                </a:solidFill>
                <a:latin typeface="Oswald"/>
              </a:rPr>
              <a:t>Lower energy bills</a:t>
            </a:r>
          </a:p>
          <a:p>
            <a:pPr algn="l">
              <a:lnSpc>
                <a:spcPct val="116000"/>
              </a:lnSpc>
              <a:spcBef>
                <a:spcPts val="0"/>
              </a:spcBef>
              <a:spcAft>
                <a:spcPts val="400"/>
              </a:spcAft>
            </a:pPr>
            <a:r>
              <a:rPr sz="1300" b="1" i="0">
                <a:solidFill>
                  <a:srgbClr val="E60000"/>
                </a:solidFill>
                <a:latin typeface="Oswald"/>
              </a:rPr>
              <a:t>—  </a:t>
            </a:r>
            <a:r>
              <a:rPr sz="1300" b="0" i="0">
                <a:solidFill>
                  <a:srgbClr val="6C6C6C"/>
                </a:solidFill>
                <a:latin typeface="Oswald"/>
              </a:rPr>
              <a:t>Damage stopped before it spreads</a:t>
            </a:r>
          </a:p>
          <a:p>
            <a:pPr algn="l">
              <a:lnSpc>
                <a:spcPct val="116000"/>
              </a:lnSpc>
              <a:spcBef>
                <a:spcPts val="0"/>
              </a:spcBef>
              <a:spcAft>
                <a:spcPts val="400"/>
              </a:spcAft>
            </a:pPr>
            <a:r>
              <a:rPr sz="1300" b="1" i="0">
                <a:solidFill>
                  <a:srgbClr val="E60000"/>
                </a:solidFill>
                <a:latin typeface="Oswald"/>
              </a:rPr>
              <a:t>—  </a:t>
            </a:r>
            <a:r>
              <a:rPr sz="1300" b="0" i="0">
                <a:solidFill>
                  <a:srgbClr val="6C6C6C"/>
                </a:solidFill>
                <a:latin typeface="Oswald"/>
              </a:rPr>
              <a:t>Alerts on your phone, anywhere</a:t>
            </a:r>
          </a:p>
          <a:p>
            <a:pPr algn="l">
              <a:lnSpc>
                <a:spcPct val="116000"/>
              </a:lnSpc>
              <a:spcBef>
                <a:spcPts val="0"/>
              </a:spcBef>
              <a:spcAft>
                <a:spcPts val="400"/>
              </a:spcAft>
            </a:pPr>
            <a:r>
              <a:rPr sz="1300" b="1" i="0">
                <a:solidFill>
                  <a:srgbClr val="E60000"/>
                </a:solidFill>
                <a:latin typeface="Oswald"/>
              </a:rPr>
              <a:t>—  </a:t>
            </a:r>
            <a:r>
              <a:rPr sz="1300" b="0" i="0">
                <a:solidFill>
                  <a:srgbClr val="6C6C6C"/>
                </a:solidFill>
                <a:latin typeface="Oswald"/>
              </a:rPr>
              <a:t>Comfort that adjusts to you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48640" y="6400800"/>
            <a:ext cx="640080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800" b="1" i="0" spc="120">
                <a:solidFill>
                  <a:srgbClr val="A8A8A8"/>
                </a:solidFill>
                <a:latin typeface="Hanson Bold"/>
              </a:rPr>
              <a:t>GEEK SOLUTIONS</a:t>
            </a:r>
            <a:r>
              <a:rPr sz="800" b="0" i="0" spc="40">
                <a:solidFill>
                  <a:srgbClr val="A8A8A8"/>
                </a:solidFill>
                <a:latin typeface="Oswald"/>
              </a:rPr>
              <a:t>   ·   Where intelligence meets comfort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1277295" y="6400800"/>
            <a:ext cx="64008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00" b="0" i="0" spc="60">
                <a:solidFill>
                  <a:srgbClr val="6C6C6C"/>
                </a:solidFill>
                <a:latin typeface="Oswald"/>
              </a:rPr>
              <a:t>08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0A0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7240" y="502920"/>
            <a:ext cx="822960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1" i="0" spc="80">
                <a:solidFill>
                  <a:srgbClr val="FF3333"/>
                </a:solidFill>
                <a:latin typeface="Hanson Bold"/>
              </a:rPr>
              <a:t>02   </a:t>
            </a:r>
            <a:r>
              <a:rPr sz="1100" b="0" i="0" spc="240">
                <a:solidFill>
                  <a:srgbClr val="6C6C6C"/>
                </a:solidFill>
                <a:latin typeface="Oswald"/>
              </a:rPr>
              <a:t>NETWORKS, MEDIA &amp; ENTERTAINMENT</a:t>
            </a:r>
          </a:p>
        </p:txBody>
      </p:sp>
      <p:pic>
        <p:nvPicPr>
          <p:cNvPr id="3" name="Picture 2" descr="ic_network_w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35640" y="457200"/>
            <a:ext cx="640080" cy="64008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49808" y="914400"/>
            <a:ext cx="10058400" cy="7315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2800" b="1" i="0">
                <a:solidFill>
                  <a:srgbClr val="FEFEFE"/>
                </a:solidFill>
                <a:latin typeface="Hanson Bold"/>
              </a:rPr>
              <a:t>The backbone behind the </a:t>
            </a:r>
            <a:r>
              <a:rPr sz="2800" b="1" i="0">
                <a:solidFill>
                  <a:srgbClr val="E60000"/>
                </a:solidFill>
                <a:latin typeface="Hanson Bold"/>
              </a:rPr>
              <a:t>magic.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77240" y="1783080"/>
            <a:ext cx="5212080" cy="3657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300" b="1" i="0" spc="60">
                <a:solidFill>
                  <a:srgbClr val="FEFEFE"/>
                </a:solidFill>
                <a:latin typeface="Hanson Bold"/>
              </a:rPr>
              <a:t>HOME NETWORK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77240" y="2194560"/>
            <a:ext cx="1039596" cy="384048"/>
          </a:xfrm>
          <a:prstGeom prst="roundRect">
            <a:avLst/>
          </a:prstGeom>
          <a:solidFill>
            <a:srgbClr val="161616"/>
          </a:solidFill>
          <a:ln w="9525">
            <a:solidFill>
              <a:srgbClr val="33333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777240" y="2194560"/>
            <a:ext cx="1039596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 i="0" spc="10">
                <a:solidFill>
                  <a:srgbClr val="FEFEFE"/>
                </a:solidFill>
                <a:latin typeface="Oswald"/>
              </a:rPr>
              <a:t>Amazon Eero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935708" y="2194560"/>
            <a:ext cx="1039596" cy="384048"/>
          </a:xfrm>
          <a:prstGeom prst="roundRect">
            <a:avLst/>
          </a:prstGeom>
          <a:solidFill>
            <a:srgbClr val="161616"/>
          </a:solidFill>
          <a:ln w="9525">
            <a:solidFill>
              <a:srgbClr val="33333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1935708" y="2194560"/>
            <a:ext cx="1039596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 i="0" spc="10">
                <a:solidFill>
                  <a:srgbClr val="FEFEFE"/>
                </a:solidFill>
                <a:latin typeface="Oswald"/>
              </a:rPr>
              <a:t>Google Nest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094177" y="2194560"/>
            <a:ext cx="1109167" cy="384048"/>
          </a:xfrm>
          <a:prstGeom prst="roundRect">
            <a:avLst/>
          </a:prstGeom>
          <a:solidFill>
            <a:srgbClr val="161616"/>
          </a:solidFill>
          <a:ln w="9525">
            <a:solidFill>
              <a:srgbClr val="33333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3094177" y="2194560"/>
            <a:ext cx="1109167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 i="0" spc="10">
                <a:solidFill>
                  <a:srgbClr val="FEFEFE"/>
                </a:solidFill>
                <a:latin typeface="Oswald"/>
              </a:rPr>
              <a:t>TP-Link Deco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322216" y="2194560"/>
            <a:ext cx="1178737" cy="384048"/>
          </a:xfrm>
          <a:prstGeom prst="roundRect">
            <a:avLst/>
          </a:prstGeom>
          <a:solidFill>
            <a:srgbClr val="161616"/>
          </a:solidFill>
          <a:ln w="9525">
            <a:solidFill>
              <a:srgbClr val="33333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4322216" y="2194560"/>
            <a:ext cx="1178737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 i="0" spc="10">
                <a:solidFill>
                  <a:srgbClr val="FEFEFE"/>
                </a:solidFill>
                <a:latin typeface="Oswald"/>
              </a:rPr>
              <a:t>Linksys Velop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63640" y="1783080"/>
            <a:ext cx="5166360" cy="3657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300" b="1" i="0" spc="60">
                <a:solidFill>
                  <a:srgbClr val="FEFEFE"/>
                </a:solidFill>
                <a:latin typeface="Hanson Bold"/>
              </a:rPr>
              <a:t>MEDIA &amp; TV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263640" y="2194560"/>
            <a:ext cx="1039596" cy="384048"/>
          </a:xfrm>
          <a:prstGeom prst="roundRect">
            <a:avLst/>
          </a:prstGeom>
          <a:solidFill>
            <a:srgbClr val="161616"/>
          </a:solidFill>
          <a:ln w="9525">
            <a:solidFill>
              <a:srgbClr val="33333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6263640" y="2194560"/>
            <a:ext cx="1039596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 i="0" spc="10">
                <a:solidFill>
                  <a:srgbClr val="FEFEFE"/>
                </a:solidFill>
                <a:latin typeface="Oswald"/>
              </a:rPr>
              <a:t>Apple TV 4K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7422108" y="2194560"/>
            <a:ext cx="970026" cy="384048"/>
          </a:xfrm>
          <a:prstGeom prst="roundRect">
            <a:avLst/>
          </a:prstGeom>
          <a:solidFill>
            <a:srgbClr val="161616"/>
          </a:solidFill>
          <a:ln w="9525">
            <a:solidFill>
              <a:srgbClr val="33333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7422108" y="2194560"/>
            <a:ext cx="970026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 i="0" spc="10">
                <a:solidFill>
                  <a:srgbClr val="FEFEFE"/>
                </a:solidFill>
                <a:latin typeface="Oswald"/>
              </a:rPr>
              <a:t>Chromecast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8511006" y="2194560"/>
            <a:ext cx="691743" cy="384048"/>
          </a:xfrm>
          <a:prstGeom prst="roundRect">
            <a:avLst/>
          </a:prstGeom>
          <a:solidFill>
            <a:srgbClr val="161616"/>
          </a:solidFill>
          <a:ln w="9525">
            <a:solidFill>
              <a:srgbClr val="33333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TextBox 19"/>
          <p:cNvSpPr txBox="1"/>
          <p:nvPr/>
        </p:nvSpPr>
        <p:spPr>
          <a:xfrm>
            <a:off x="8511006" y="2194560"/>
            <a:ext cx="691743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 i="0" spc="10">
                <a:solidFill>
                  <a:srgbClr val="FEFEFE"/>
                </a:solidFill>
                <a:latin typeface="Oswald"/>
              </a:rPr>
              <a:t>Mi Box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9321622" y="2194560"/>
            <a:ext cx="622173" cy="384048"/>
          </a:xfrm>
          <a:prstGeom prst="roundRect">
            <a:avLst/>
          </a:prstGeom>
          <a:solidFill>
            <a:srgbClr val="161616"/>
          </a:solidFill>
          <a:ln w="9525">
            <a:solidFill>
              <a:srgbClr val="33333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TextBox 21"/>
          <p:cNvSpPr txBox="1"/>
          <p:nvPr/>
        </p:nvSpPr>
        <p:spPr>
          <a:xfrm>
            <a:off x="9321622" y="2194560"/>
            <a:ext cx="622173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 i="0" spc="10">
                <a:solidFill>
                  <a:srgbClr val="FEFEFE"/>
                </a:solidFill>
                <a:latin typeface="Oswald"/>
              </a:rPr>
              <a:t>HUMAX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6263640" y="2697480"/>
            <a:ext cx="1457020" cy="384048"/>
          </a:xfrm>
          <a:prstGeom prst="roundRect">
            <a:avLst/>
          </a:prstGeom>
          <a:solidFill>
            <a:srgbClr val="161616"/>
          </a:solidFill>
          <a:ln w="9525">
            <a:solidFill>
              <a:srgbClr val="33333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TextBox 23"/>
          <p:cNvSpPr txBox="1"/>
          <p:nvPr/>
        </p:nvSpPr>
        <p:spPr>
          <a:xfrm>
            <a:off x="6263640" y="2697480"/>
            <a:ext cx="1457020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 i="0" spc="10">
                <a:solidFill>
                  <a:srgbClr val="FEFEFE"/>
                </a:solidFill>
                <a:latin typeface="Oswald"/>
              </a:rPr>
              <a:t>Satellites &amp; IPTV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77240" y="3429000"/>
            <a:ext cx="5212080" cy="3657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300" b="1" i="0" spc="60">
                <a:solidFill>
                  <a:srgbClr val="FEFEFE"/>
                </a:solidFill>
                <a:latin typeface="Hanson Bold"/>
              </a:rPr>
              <a:t>SERVERS &amp; AUDIO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777240" y="3840480"/>
            <a:ext cx="1804873" cy="384048"/>
          </a:xfrm>
          <a:prstGeom prst="roundRect">
            <a:avLst/>
          </a:prstGeom>
          <a:solidFill>
            <a:srgbClr val="161616"/>
          </a:solidFill>
          <a:ln w="9525">
            <a:solidFill>
              <a:srgbClr val="33333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TextBox 26"/>
          <p:cNvSpPr txBox="1"/>
          <p:nvPr/>
        </p:nvSpPr>
        <p:spPr>
          <a:xfrm>
            <a:off x="777240" y="3840480"/>
            <a:ext cx="1804873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 i="0" spc="10">
                <a:solidFill>
                  <a:srgbClr val="FEFEFE"/>
                </a:solidFill>
                <a:latin typeface="Oswald"/>
              </a:rPr>
              <a:t>GEEK Home Media Server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2700985" y="3840480"/>
            <a:ext cx="1387449" cy="384048"/>
          </a:xfrm>
          <a:prstGeom prst="roundRect">
            <a:avLst/>
          </a:prstGeom>
          <a:solidFill>
            <a:srgbClr val="161616"/>
          </a:solidFill>
          <a:ln w="9525">
            <a:solidFill>
              <a:srgbClr val="33333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2700985" y="3840480"/>
            <a:ext cx="1387449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 i="0" spc="10">
                <a:solidFill>
                  <a:srgbClr val="FEFEFE"/>
                </a:solidFill>
                <a:latin typeface="Oswald"/>
              </a:rPr>
              <a:t>Multi-room Audio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4207306" y="3840480"/>
            <a:ext cx="1109167" cy="384048"/>
          </a:xfrm>
          <a:prstGeom prst="roundRect">
            <a:avLst/>
          </a:prstGeom>
          <a:solidFill>
            <a:srgbClr val="161616"/>
          </a:solidFill>
          <a:ln w="9525">
            <a:solidFill>
              <a:srgbClr val="33333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4207306" y="3840480"/>
            <a:ext cx="1109167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 i="0" spc="10">
                <a:solidFill>
                  <a:srgbClr val="FEFEFE"/>
                </a:solidFill>
                <a:latin typeface="Oswald"/>
              </a:rPr>
              <a:t>Home Storage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263640" y="3429000"/>
            <a:ext cx="5166360" cy="3657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300" b="1" i="0" spc="60">
                <a:solidFill>
                  <a:srgbClr val="FEFEFE"/>
                </a:solidFill>
                <a:latin typeface="Hanson Bold"/>
              </a:rPr>
              <a:t>GAME ROOMS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6263640" y="3840480"/>
            <a:ext cx="1178737" cy="384048"/>
          </a:xfrm>
          <a:prstGeom prst="roundRect">
            <a:avLst/>
          </a:prstGeom>
          <a:solidFill>
            <a:srgbClr val="161616"/>
          </a:solidFill>
          <a:ln w="9525">
            <a:solidFill>
              <a:srgbClr val="33333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4" name="TextBox 33"/>
          <p:cNvSpPr txBox="1"/>
          <p:nvPr/>
        </p:nvSpPr>
        <p:spPr>
          <a:xfrm>
            <a:off x="6263640" y="3840480"/>
            <a:ext cx="1178737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 i="0" spc="10">
                <a:solidFill>
                  <a:srgbClr val="FEFEFE"/>
                </a:solidFill>
                <a:latin typeface="Oswald"/>
              </a:rPr>
              <a:t>PlayStation 5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7561249" y="3840480"/>
            <a:ext cx="552602" cy="384048"/>
          </a:xfrm>
          <a:prstGeom prst="roundRect">
            <a:avLst/>
          </a:prstGeom>
          <a:solidFill>
            <a:srgbClr val="161616"/>
          </a:solidFill>
          <a:ln w="9525">
            <a:solidFill>
              <a:srgbClr val="33333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TextBox 35"/>
          <p:cNvSpPr txBox="1"/>
          <p:nvPr/>
        </p:nvSpPr>
        <p:spPr>
          <a:xfrm>
            <a:off x="7561249" y="3840480"/>
            <a:ext cx="552602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 i="0" spc="10">
                <a:solidFill>
                  <a:srgbClr val="FEFEFE"/>
                </a:solidFill>
                <a:latin typeface="Oswald"/>
              </a:rPr>
              <a:t>Xbox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232724" y="3840480"/>
            <a:ext cx="1317879" cy="384048"/>
          </a:xfrm>
          <a:prstGeom prst="roundRect">
            <a:avLst/>
          </a:prstGeom>
          <a:solidFill>
            <a:srgbClr val="161616"/>
          </a:solidFill>
          <a:ln w="9525">
            <a:solidFill>
              <a:srgbClr val="33333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8" name="TextBox 37"/>
          <p:cNvSpPr txBox="1"/>
          <p:nvPr/>
        </p:nvSpPr>
        <p:spPr>
          <a:xfrm>
            <a:off x="8232724" y="3840480"/>
            <a:ext cx="1317879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 i="0" spc="10">
                <a:solidFill>
                  <a:srgbClr val="FEFEFE"/>
                </a:solidFill>
                <a:latin typeface="Oswald"/>
              </a:rPr>
              <a:t>Nintendo Switch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9669475" y="3840480"/>
            <a:ext cx="622173" cy="384048"/>
          </a:xfrm>
          <a:prstGeom prst="roundRect">
            <a:avLst/>
          </a:prstGeom>
          <a:solidFill>
            <a:srgbClr val="161616"/>
          </a:solidFill>
          <a:ln w="9525">
            <a:solidFill>
              <a:srgbClr val="33333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0" name="TextBox 39"/>
          <p:cNvSpPr txBox="1"/>
          <p:nvPr/>
        </p:nvSpPr>
        <p:spPr>
          <a:xfrm>
            <a:off x="9669475" y="3840480"/>
            <a:ext cx="622173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 i="0" spc="10">
                <a:solidFill>
                  <a:srgbClr val="FEFEFE"/>
                </a:solidFill>
                <a:latin typeface="Oswald"/>
              </a:rPr>
              <a:t>Atari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6263640" y="4343400"/>
            <a:ext cx="1109167" cy="384048"/>
          </a:xfrm>
          <a:prstGeom prst="roundRect">
            <a:avLst/>
          </a:prstGeom>
          <a:solidFill>
            <a:srgbClr val="161616"/>
          </a:solidFill>
          <a:ln w="9525">
            <a:solidFill>
              <a:srgbClr val="33333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2" name="TextBox 41"/>
          <p:cNvSpPr txBox="1"/>
          <p:nvPr/>
        </p:nvSpPr>
        <p:spPr>
          <a:xfrm>
            <a:off x="6263640" y="4343400"/>
            <a:ext cx="1109167" cy="38404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 i="0" spc="10">
                <a:solidFill>
                  <a:srgbClr val="FEFEFE"/>
                </a:solidFill>
                <a:latin typeface="Oswald"/>
              </a:rPr>
              <a:t>NES Emulator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77240" y="5440680"/>
            <a:ext cx="10698480" cy="45720"/>
          </a:xfrm>
          <a:prstGeom prst="rect">
            <a:avLst/>
          </a:prstGeom>
          <a:solidFill>
            <a:srgbClr val="B3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4" name="TextBox 43"/>
          <p:cNvSpPr txBox="1"/>
          <p:nvPr/>
        </p:nvSpPr>
        <p:spPr>
          <a:xfrm>
            <a:off x="777240" y="5669280"/>
            <a:ext cx="10698480" cy="4572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300" b="0" i="1" spc="20">
                <a:solidFill>
                  <a:srgbClr val="FEFEFE"/>
                </a:solidFill>
                <a:latin typeface="Oswald"/>
              </a:rPr>
              <a:t>A rock-solid network is what makes everything else just work — we design and deliver it.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1277295" y="6400800"/>
            <a:ext cx="64008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000" b="0" i="0" spc="60">
                <a:solidFill>
                  <a:srgbClr val="6C6C6C"/>
                </a:solidFill>
                <a:latin typeface="Oswald"/>
              </a:rPr>
              <a:t>09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575</TotalTime>
  <Words>1453</Words>
  <Application>Microsoft Macintosh PowerPoint</Application>
  <PresentationFormat>Widescreen</PresentationFormat>
  <Paragraphs>284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Aptos</vt:lpstr>
      <vt:lpstr>Arial</vt:lpstr>
      <vt:lpstr>Calibri</vt:lpstr>
      <vt:lpstr>Hanson Bold</vt:lpstr>
      <vt:lpstr>Oswald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Omar Kamel</cp:lastModifiedBy>
  <cp:revision>3</cp:revision>
  <dcterms:created xsi:type="dcterms:W3CDTF">2013-01-27T09:14:16Z</dcterms:created>
  <dcterms:modified xsi:type="dcterms:W3CDTF">2026-06-15T10:33:44Z</dcterms:modified>
  <cp:category/>
</cp:coreProperties>
</file>